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5"/>
  </p:notesMasterIdLst>
  <p:sldIdLst>
    <p:sldId id="258" r:id="rId2"/>
    <p:sldId id="328" r:id="rId3"/>
    <p:sldId id="387" r:id="rId4"/>
    <p:sldId id="260" r:id="rId5"/>
    <p:sldId id="261" r:id="rId6"/>
    <p:sldId id="407" r:id="rId7"/>
    <p:sldId id="262" r:id="rId8"/>
    <p:sldId id="263" r:id="rId9"/>
    <p:sldId id="264" r:id="rId10"/>
    <p:sldId id="265" r:id="rId11"/>
    <p:sldId id="266" r:id="rId12"/>
    <p:sldId id="388" r:id="rId13"/>
    <p:sldId id="268" r:id="rId14"/>
    <p:sldId id="287" r:id="rId15"/>
    <p:sldId id="289" r:id="rId16"/>
    <p:sldId id="293" r:id="rId17"/>
    <p:sldId id="294" r:id="rId18"/>
    <p:sldId id="269" r:id="rId19"/>
    <p:sldId id="270" r:id="rId20"/>
    <p:sldId id="271" r:id="rId21"/>
    <p:sldId id="389" r:id="rId22"/>
    <p:sldId id="353" r:id="rId23"/>
    <p:sldId id="357" r:id="rId24"/>
    <p:sldId id="354" r:id="rId25"/>
    <p:sldId id="390" r:id="rId26"/>
    <p:sldId id="362" r:id="rId27"/>
    <p:sldId id="363" r:id="rId28"/>
    <p:sldId id="364" r:id="rId29"/>
    <p:sldId id="365" r:id="rId30"/>
    <p:sldId id="366" r:id="rId31"/>
    <p:sldId id="378" r:id="rId32"/>
    <p:sldId id="377" r:id="rId33"/>
    <p:sldId id="367" r:id="rId34"/>
    <p:sldId id="369" r:id="rId35"/>
    <p:sldId id="370" r:id="rId36"/>
    <p:sldId id="368" r:id="rId37"/>
    <p:sldId id="425" r:id="rId38"/>
    <p:sldId id="371" r:id="rId39"/>
    <p:sldId id="372" r:id="rId40"/>
    <p:sldId id="373" r:id="rId41"/>
    <p:sldId id="374" r:id="rId42"/>
    <p:sldId id="375" r:id="rId43"/>
    <p:sldId id="376" r:id="rId44"/>
    <p:sldId id="405" r:id="rId45"/>
    <p:sldId id="382" r:id="rId46"/>
    <p:sldId id="383" r:id="rId47"/>
    <p:sldId id="384" r:id="rId48"/>
    <p:sldId id="385" r:id="rId49"/>
    <p:sldId id="408" r:id="rId50"/>
    <p:sldId id="393" r:id="rId51"/>
    <p:sldId id="310" r:id="rId52"/>
    <p:sldId id="312" r:id="rId53"/>
    <p:sldId id="396" r:id="rId54"/>
    <p:sldId id="482" r:id="rId55"/>
    <p:sldId id="483" r:id="rId56"/>
    <p:sldId id="484" r:id="rId57"/>
    <p:sldId id="485" r:id="rId58"/>
    <p:sldId id="486" r:id="rId59"/>
    <p:sldId id="490" r:id="rId60"/>
    <p:sldId id="491" r:id="rId61"/>
    <p:sldId id="492" r:id="rId62"/>
    <p:sldId id="494" r:id="rId63"/>
    <p:sldId id="493" r:id="rId64"/>
    <p:sldId id="495" r:id="rId65"/>
    <p:sldId id="496" r:id="rId66"/>
    <p:sldId id="487" r:id="rId67"/>
    <p:sldId id="488" r:id="rId68"/>
    <p:sldId id="489" r:id="rId69"/>
    <p:sldId id="497" r:id="rId70"/>
    <p:sldId id="498" r:id="rId71"/>
    <p:sldId id="499" r:id="rId72"/>
    <p:sldId id="500" r:id="rId73"/>
    <p:sldId id="501" r:id="rId74"/>
    <p:sldId id="502" r:id="rId75"/>
    <p:sldId id="503" r:id="rId76"/>
    <p:sldId id="504" r:id="rId77"/>
    <p:sldId id="505" r:id="rId78"/>
    <p:sldId id="508" r:id="rId79"/>
    <p:sldId id="509" r:id="rId80"/>
    <p:sldId id="510" r:id="rId81"/>
    <p:sldId id="511" r:id="rId82"/>
    <p:sldId id="506" r:id="rId83"/>
    <p:sldId id="512" r:id="rId84"/>
    <p:sldId id="513" r:id="rId85"/>
    <p:sldId id="514" r:id="rId86"/>
    <p:sldId id="515" r:id="rId87"/>
    <p:sldId id="516" r:id="rId88"/>
    <p:sldId id="517" r:id="rId89"/>
    <p:sldId id="507" r:id="rId90"/>
    <p:sldId id="518" r:id="rId91"/>
    <p:sldId id="523" r:id="rId92"/>
    <p:sldId id="520" r:id="rId93"/>
    <p:sldId id="415" r:id="rId94"/>
    <p:sldId id="416" r:id="rId95"/>
    <p:sldId id="524" r:id="rId96"/>
    <p:sldId id="525" r:id="rId97"/>
    <p:sldId id="526" r:id="rId98"/>
    <p:sldId id="417" r:id="rId99"/>
    <p:sldId id="406" r:id="rId100"/>
    <p:sldId id="409" r:id="rId101"/>
    <p:sldId id="481" r:id="rId102"/>
    <p:sldId id="356" r:id="rId103"/>
    <p:sldId id="355" r:id="rId104"/>
    <p:sldId id="358" r:id="rId105"/>
    <p:sldId id="359" r:id="rId106"/>
    <p:sldId id="480" r:id="rId107"/>
    <p:sldId id="316" r:id="rId108"/>
    <p:sldId id="400" r:id="rId109"/>
    <p:sldId id="402" r:id="rId110"/>
    <p:sldId id="401" r:id="rId111"/>
    <p:sldId id="404" r:id="rId112"/>
    <p:sldId id="414" r:id="rId113"/>
    <p:sldId id="397" r:id="rId114"/>
  </p:sldIdLst>
  <p:sldSz cx="12192000" cy="6858000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863" autoAdjust="0"/>
    <p:restoredTop sz="77871" autoAdjust="0"/>
  </p:normalViewPr>
  <p:slideViewPr>
    <p:cSldViewPr snapToGrid="0">
      <p:cViewPr>
        <p:scale>
          <a:sx n="87" d="100"/>
          <a:sy n="87" d="100"/>
        </p:scale>
        <p:origin x="30" y="3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viewProps" Target="viewProp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theme" Target="theme/theme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B7D6DDD3-D7E9-488B-B626-1E8285E424D8}" type="datetimeFigureOut">
              <a:rPr lang="en-US" smtClean="0"/>
              <a:t>11/11/2019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65CF6084-2C3C-4FE7-B181-D16A342905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4252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CF6084-2C3C-4FE7-B181-D16A3429058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0350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CF6084-2C3C-4FE7-B181-D16A3429058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1563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CF6084-2C3C-4FE7-B181-D16A3429058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109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CF6084-2C3C-4FE7-B181-D16A3429058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0400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CF6084-2C3C-4FE7-B181-D16A3429058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4780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CF6084-2C3C-4FE7-B181-D16A3429058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9935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CF6084-2C3C-4FE7-B181-D16A3429058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9287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CF6084-2C3C-4FE7-B181-D16A3429058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3347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CF6084-2C3C-4FE7-B181-D16A3429058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7600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CF6084-2C3C-4FE7-B181-D16A3429058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282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CF6084-2C3C-4FE7-B181-D16A3429058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72801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CF6084-2C3C-4FE7-B181-D16A3429058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71857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CF6084-2C3C-4FE7-B181-D16A3429058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0307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CF6084-2C3C-4FE7-B181-D16A3429058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10620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CF6084-2C3C-4FE7-B181-D16A3429058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7433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CF6084-2C3C-4FE7-B181-D16A3429058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96151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CF6084-2C3C-4FE7-B181-D16A3429058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71204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CF6084-2C3C-4FE7-B181-D16A3429058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187676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50K for </a:t>
            </a:r>
            <a:r>
              <a:rPr lang="en-US" dirty="0" err="1"/>
              <a:t>mnist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CF6084-2C3C-4FE7-B181-D16A3429058A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16725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CF6084-2C3C-4FE7-B181-D16A3429058A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60377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CF6084-2C3C-4FE7-B181-D16A3429058A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63650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CF6084-2C3C-4FE7-B181-D16A3429058A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6250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CF6084-2C3C-4FE7-B181-D16A3429058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70055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CF6084-2C3C-4FE7-B181-D16A3429058A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18607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Keras</a:t>
            </a:r>
            <a:r>
              <a:rPr lang="en-US" dirty="0"/>
              <a:t> is not the fastest one</a:t>
            </a:r>
          </a:p>
          <a:p>
            <a:r>
              <a:rPr lang="en-US" dirty="0"/>
              <a:t>But it’s the simplest one</a:t>
            </a:r>
          </a:p>
          <a:p>
            <a:r>
              <a:rPr lang="en-US" dirty="0"/>
              <a:t>But at NYU </a:t>
            </a:r>
            <a:r>
              <a:rPr lang="en-US" dirty="0" err="1"/>
              <a:t>pytorch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CF6084-2C3C-4FE7-B181-D16A3429058A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65205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CF6084-2C3C-4FE7-B181-D16A3429058A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14468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CF6084-2C3C-4FE7-B181-D16A3429058A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57445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CF6084-2C3C-4FE7-B181-D16A3429058A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99955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CF6084-2C3C-4FE7-B181-D16A3429058A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11000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CF6084-2C3C-4FE7-B181-D16A3429058A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45541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Adam does adaptive </a:t>
            </a:r>
            <a:r>
              <a:rPr lang="en-US" dirty="0" err="1"/>
              <a:t>momemtum</a:t>
            </a:r>
            <a:r>
              <a:rPr lang="en-US" dirty="0"/>
              <a:t>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CF6084-2C3C-4FE7-B181-D16A3429058A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37112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CF6084-2C3C-4FE7-B181-D16A3429058A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4037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CF6084-2C3C-4FE7-B181-D16A3429058A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1817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CF6084-2C3C-4FE7-B181-D16A3429058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96411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CF6084-2C3C-4FE7-B181-D16A3429058A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63279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CF6084-2C3C-4FE7-B181-D16A3429058A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49258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CF6084-2C3C-4FE7-B181-D16A3429058A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05266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CF6084-2C3C-4FE7-B181-D16A3429058A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49278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CF6084-2C3C-4FE7-B181-D16A3429058A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44670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CF6084-2C3C-4FE7-B181-D16A3429058A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81694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CF6084-2C3C-4FE7-B181-D16A3429058A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35266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CF6084-2C3C-4FE7-B181-D16A3429058A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36016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CF6084-2C3C-4FE7-B181-D16A3429058A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97231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need to realize that we need to computer the gradient with respect to each layer !</a:t>
            </a:r>
          </a:p>
          <a:p>
            <a:r>
              <a:rPr lang="en-US" dirty="0"/>
              <a:t>The hidden layer and the output layer.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CF6084-2C3C-4FE7-B181-D16A3429058A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9377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CF6084-2C3C-4FE7-B181-D16A3429058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05102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CF6084-2C3C-4FE7-B181-D16A3429058A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86549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gate embedded in a circuit and this is a very large computational graph</a:t>
            </a:r>
          </a:p>
          <a:p>
            <a:r>
              <a:rPr lang="en-US" dirty="0"/>
              <a:t>get some input, </a:t>
            </a:r>
          </a:p>
          <a:p>
            <a:r>
              <a:rPr lang="en-US" dirty="0"/>
              <a:t>perform an operation f on them and perform an output z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CF6084-2C3C-4FE7-B181-D16A3429058A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7515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can also compute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CF6084-2C3C-4FE7-B181-D16A3429058A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75474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After all computed the gradient on the loss will flow 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CF6084-2C3C-4FE7-B181-D16A3429058A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48889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Chain the local gradient with gradient of the loss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CF6084-2C3C-4FE7-B181-D16A3429058A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54524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CF6084-2C3C-4FE7-B181-D16A3429058A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95308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There’s a probability associated with dropout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CF6084-2C3C-4FE7-B181-D16A3429058A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65018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CF6084-2C3C-4FE7-B181-D16A3429058A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86388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CF6084-2C3C-4FE7-B181-D16A3429058A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24018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CF6084-2C3C-4FE7-B181-D16A3429058A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3843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CF6084-2C3C-4FE7-B181-D16A3429058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026015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CF6084-2C3C-4FE7-B181-D16A3429058A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14652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CF6084-2C3C-4FE7-B181-D16A3429058A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03388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CF6084-2C3C-4FE7-B181-D16A3429058A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95957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CF6084-2C3C-4FE7-B181-D16A3429058A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12568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CF6084-2C3C-4FE7-B181-D16A3429058A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68379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Non convex </a:t>
            </a:r>
            <a:r>
              <a:rPr lang="en-US" dirty="0" err="1"/>
              <a:t>timization</a:t>
            </a:r>
            <a:r>
              <a:rPr lang="en-US" dirty="0"/>
              <a:t> so it depends on </a:t>
            </a:r>
            <a:r>
              <a:rPr lang="en-US" dirty="0" err="1"/>
              <a:t>init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CF6084-2C3C-4FE7-B181-D16A3429058A}" type="slidenum">
              <a:rPr lang="en-US" smtClean="0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4486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CF6084-2C3C-4FE7-B181-D16A3429058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6116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CF6084-2C3C-4FE7-B181-D16A3429058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6713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CF6084-2C3C-4FE7-B181-D16A3429058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5620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>
          <a:xfrm>
            <a:off x="0" y="6171231"/>
            <a:ext cx="12192000" cy="697337"/>
          </a:xfrm>
          <a:prstGeom prst="rect">
            <a:avLst/>
          </a:prstGeom>
          <a:solidFill>
            <a:srgbClr val="57068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17" name="Rectangle 16"/>
          <p:cNvSpPr/>
          <p:nvPr userDrawn="1"/>
        </p:nvSpPr>
        <p:spPr>
          <a:xfrm>
            <a:off x="15" y="6094179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164" y="6292310"/>
            <a:ext cx="2113225" cy="334949"/>
          </a:xfrm>
          <a:prstGeom prst="rect">
            <a:avLst/>
          </a:prstGeom>
        </p:spPr>
      </p:pic>
      <p:pic>
        <p:nvPicPr>
          <p:cNvPr id="15" name="Picture 14" descr="final-logo-3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1914" y="6270691"/>
            <a:ext cx="1117381" cy="817404"/>
          </a:xfrm>
          <a:prstGeom prst="rect">
            <a:avLst/>
          </a:prstGeom>
        </p:spPr>
      </p:pic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46794" y="6314268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91440" indent="-91440">
              <a:buSzPct val="100000"/>
              <a:buFont typeface="Wingdings" panose="05000000000000000000" pitchFamily="2" charset="2"/>
              <a:buChar char="q"/>
              <a:defRPr/>
            </a:lvl1pPr>
          </a:lstStyle>
          <a:p>
            <a:pPr lvl="0"/>
            <a:r>
              <a:rPr lang="en-US" dirty="0"/>
              <a:t> 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 userDrawn="1"/>
        </p:nvSpPr>
        <p:spPr>
          <a:xfrm>
            <a:off x="0" y="6339080"/>
            <a:ext cx="12192000" cy="518920"/>
          </a:xfrm>
          <a:prstGeom prst="rect">
            <a:avLst/>
          </a:prstGeom>
          <a:solidFill>
            <a:srgbClr val="57068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15" y="627259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7" name="Picture 16" descr="final-logo-3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1914" y="6379551"/>
            <a:ext cx="1117381" cy="81740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045" y="6405564"/>
            <a:ext cx="2113225" cy="334949"/>
          </a:xfrm>
          <a:prstGeom prst="rect">
            <a:avLst/>
          </a:prstGeom>
        </p:spPr>
      </p:pic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46794" y="6314268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0545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106019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477911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214193"/>
            <a:ext cx="4937760" cy="33782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477911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214193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6339080"/>
            <a:ext cx="12192000" cy="518920"/>
          </a:xfrm>
          <a:prstGeom prst="rect">
            <a:avLst/>
          </a:prstGeom>
          <a:solidFill>
            <a:srgbClr val="57068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11" name="Rectangle 10"/>
          <p:cNvSpPr/>
          <p:nvPr userDrawn="1"/>
        </p:nvSpPr>
        <p:spPr>
          <a:xfrm>
            <a:off x="15" y="627259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32682" y="6508672"/>
            <a:ext cx="984019" cy="273844"/>
          </a:xfrm>
          <a:prstGeom prst="rect">
            <a:avLst/>
          </a:prstGeom>
        </p:spPr>
        <p:txBody>
          <a:bodyPr vert="horz" lIns="68567" tIns="34289" rIns="68567" bIns="34289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507" y="6405564"/>
            <a:ext cx="2113225" cy="334949"/>
          </a:xfrm>
          <a:prstGeom prst="rect">
            <a:avLst/>
          </a:prstGeom>
        </p:spPr>
      </p:pic>
      <p:pic>
        <p:nvPicPr>
          <p:cNvPr id="16" name="Picture 15" descr="final-logo-3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2543" y="6446621"/>
            <a:ext cx="923615" cy="67565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6160663"/>
            <a:ext cx="12192000" cy="697337"/>
          </a:xfrm>
          <a:prstGeom prst="rect">
            <a:avLst/>
          </a:prstGeom>
          <a:solidFill>
            <a:srgbClr val="57068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/>
          </a:p>
        </p:txBody>
      </p:sp>
      <p:sp>
        <p:nvSpPr>
          <p:cNvPr id="9" name="Rectangle 8"/>
          <p:cNvSpPr/>
          <p:nvPr/>
        </p:nvSpPr>
        <p:spPr>
          <a:xfrm>
            <a:off x="15" y="6094179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0402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539277"/>
            <a:ext cx="10058400" cy="432981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46794" y="6314268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097280" y="14330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07" y="6307398"/>
            <a:ext cx="2113225" cy="334949"/>
          </a:xfrm>
          <a:prstGeom prst="rect">
            <a:avLst/>
          </a:prstGeom>
        </p:spPr>
      </p:pic>
      <p:pic>
        <p:nvPicPr>
          <p:cNvPr id="15" name="Picture 14" descr="final-logo-3.eps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1914" y="6270691"/>
            <a:ext cx="1117381" cy="81740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0.png"/><Relationship Id="rId5" Type="http://schemas.openxmlformats.org/officeDocument/2006/relationships/image" Target="../media/image150.png"/><Relationship Id="rId4" Type="http://schemas.openxmlformats.org/officeDocument/2006/relationships/image" Target="../media/image4.pn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6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0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0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1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0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0.png"/><Relationship Id="rId3" Type="http://schemas.openxmlformats.org/officeDocument/2006/relationships/image" Target="../media/image860.png"/><Relationship Id="rId7" Type="http://schemas.openxmlformats.org/officeDocument/2006/relationships/image" Target="../media/image900.png"/><Relationship Id="rId2" Type="http://schemas.openxmlformats.org/officeDocument/2006/relationships/image" Target="../media/image8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0.png"/><Relationship Id="rId5" Type="http://schemas.openxmlformats.org/officeDocument/2006/relationships/image" Target="../media/image880.png"/><Relationship Id="rId4" Type="http://schemas.openxmlformats.org/officeDocument/2006/relationships/image" Target="../media/image870.png"/><Relationship Id="rId9" Type="http://schemas.openxmlformats.org/officeDocument/2006/relationships/image" Target="../media/image930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0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6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960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97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18.png"/><Relationship Id="rId4" Type="http://schemas.openxmlformats.org/officeDocument/2006/relationships/image" Target="../media/image170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980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990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8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0.g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8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hyperlink" Target="https://www.tensorflow.org/install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hyperlink" Target="http://localhost:8888/notebooks/introml/unit09_neural/in_class_exercise.ipynb" TargetMode="Externa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750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0.png"/><Relationship Id="rId11" Type="http://schemas.openxmlformats.org/officeDocument/2006/relationships/image" Target="../media/image79.png"/><Relationship Id="rId5" Type="http://schemas.openxmlformats.org/officeDocument/2006/relationships/image" Target="../media/image75.png"/><Relationship Id="rId10" Type="http://schemas.openxmlformats.org/officeDocument/2006/relationships/image" Target="../media/image81.png"/><Relationship Id="rId4" Type="http://schemas.openxmlformats.org/officeDocument/2006/relationships/image" Target="../media/image74.png"/><Relationship Id="rId9" Type="http://schemas.openxmlformats.org/officeDocument/2006/relationships/image" Target="../media/image80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18.png"/><Relationship Id="rId4" Type="http://schemas.openxmlformats.org/officeDocument/2006/relationships/image" Target="../media/image170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10.png"/><Relationship Id="rId9" Type="http://schemas.openxmlformats.org/officeDocument/2006/relationships/image" Target="../media/image11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4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6600" dirty="0"/>
              <a:t>Unit 9 </a:t>
            </a:r>
            <a:br>
              <a:rPr lang="en-US" sz="6600" dirty="0"/>
            </a:br>
            <a:r>
              <a:rPr lang="en-US" sz="6600" dirty="0"/>
              <a:t>Neural Networks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EE-UY 4563/EL-GY 9123:  Introduction to machine learning</a:t>
            </a:r>
          </a:p>
          <a:p>
            <a:r>
              <a:rPr lang="en-US" dirty="0"/>
              <a:t>Prof. Sundeep </a:t>
            </a:r>
            <a:r>
              <a:rPr lang="en-US" dirty="0" err="1"/>
              <a:t>rangan</a:t>
            </a:r>
            <a:r>
              <a:rPr lang="en-US" dirty="0"/>
              <a:t> with modifications by gustavo sandoval and with the help of some slides from Stanford’s CS231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42935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421086" y="1539277"/>
                <a:ext cx="5734594" cy="4329817"/>
              </a:xfrm>
            </p:spPr>
            <p:txBody>
              <a:bodyPr/>
              <a:lstStyle/>
              <a:p>
                <a:r>
                  <a:rPr lang="en-US" dirty="0"/>
                  <a:t>Neural network finds a nonlinear region</a:t>
                </a:r>
              </a:p>
              <a:p>
                <a:r>
                  <a:rPr lang="en-US" dirty="0"/>
                  <a:t>Plot shows:</a:t>
                </a:r>
              </a:p>
              <a:p>
                <a:pPr lvl="1"/>
                <a:r>
                  <a:rPr lang="en-US" dirty="0"/>
                  <a:t>Blue circles:  Negative samples</a:t>
                </a:r>
              </a:p>
              <a:p>
                <a:pPr lvl="1"/>
                <a:r>
                  <a:rPr lang="en-US" dirty="0"/>
                  <a:t>Greed circles:  Positive samples</a:t>
                </a:r>
              </a:p>
              <a:p>
                <a:pPr lvl="1"/>
                <a:r>
                  <a:rPr lang="en-US" dirty="0"/>
                  <a:t>Red color:  Classifier soft probability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421086" y="1539277"/>
                <a:ext cx="5734594" cy="4329817"/>
              </a:xfrm>
              <a:blipFill>
                <a:blip r:embed="rId3"/>
                <a:stretch>
                  <a:fillRect l="-2550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10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280" y="1795462"/>
            <a:ext cx="4076700" cy="34194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902585" y="5396754"/>
                <a:ext cx="4660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2585" y="5396754"/>
                <a:ext cx="466089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507638" y="3236260"/>
                <a:ext cx="4660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638" y="3236260"/>
                <a:ext cx="466089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77989251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D5275-B837-6848-BBCB-5C58730810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for this unit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584763-F986-854F-8BAC-FE13F0D0C7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Music instrument classification based on music signals </a:t>
            </a:r>
          </a:p>
          <a:p>
            <a:r>
              <a:rPr lang="en-US" dirty="0"/>
              <a:t>Use hand-crafted features for audio (MFCC)</a:t>
            </a:r>
          </a:p>
          <a:p>
            <a:r>
              <a:rPr lang="en-US" dirty="0"/>
              <a:t>Train a neural net</a:t>
            </a:r>
          </a:p>
          <a:p>
            <a:r>
              <a:rPr lang="en-US" dirty="0"/>
              <a:t>Optimize the learning rate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7595D3-F408-1743-A07E-CECC39461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100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224632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1307A-B617-4705-AB56-C46432323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up slides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7029EA-5680-4044-B3B8-D0FD26A6B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101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89838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 Function: 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Regression case: 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= scalar target variable for sample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Typically continuous valued</a:t>
                </a: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Output layer: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𝑂𝑖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= estimate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Loss function:  Use L2 loss</a:t>
                </a:r>
                <a:br>
                  <a:rPr lang="en-US" dirty="0">
                    <a:solidFill>
                      <a:schemeClr val="tx1"/>
                    </a:solidFill>
                  </a:rPr>
                </a:b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𝑂𝑖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For vector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𝑖𝐾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 use vector L2 loss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nary>
                            <m:naryPr>
                              <m:chr m:val="∑"/>
                              <m:limLoc m:val="subSup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𝑂𝑖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nary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endParaRPr lang="en-US" dirty="0">
                  <a:solidFill>
                    <a:schemeClr val="tx1"/>
                  </a:solidFill>
                </a:endParaRPr>
              </a:p>
              <a:p>
                <a:pPr lvl="1"/>
                <a:endParaRPr lang="en-US" dirty="0">
                  <a:solidFill>
                    <a:schemeClr val="accent1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102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987816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 Function:  Binary Classification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Binary classification: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={0,1}</m:t>
                    </m:r>
                  </m:oMath>
                </a14:m>
                <a:r>
                  <a:rPr lang="en-US" dirty="0"/>
                  <a:t> = class label</a:t>
                </a:r>
              </a:p>
              <a:p>
                <a:r>
                  <a:rPr lang="en-US" dirty="0"/>
                  <a:t>Loss function = negative log likelihood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</m:e>
                          </m:func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𝑂𝑖</m:t>
                                  </m:r>
                                </m:sub>
                              </m:sSub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  <a:p>
                <a:pPr lvl="1"/>
                <a:r>
                  <a:rPr lang="en-US" dirty="0"/>
                  <a:t>Output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𝑂𝑖</m:t>
                        </m:r>
                      </m:sub>
                    </m:sSub>
                  </m:oMath>
                </a14:m>
                <a:r>
                  <a:rPr lang="en-US" dirty="0"/>
                  <a:t> called the </a:t>
                </a:r>
                <a:r>
                  <a:rPr lang="en-US" dirty="0">
                    <a:solidFill>
                      <a:schemeClr val="accent1"/>
                    </a:solidFill>
                  </a:rPr>
                  <a:t>logit score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𝑂𝑖</m:t>
                        </m:r>
                      </m:sub>
                    </m:sSub>
                  </m:oMath>
                </a14:m>
                <a:r>
                  <a:rPr lang="en-US" dirty="0"/>
                  <a:t> scalar.</a:t>
                </a:r>
              </a:p>
              <a:p>
                <a:r>
                  <a:rPr lang="en-US" dirty="0"/>
                  <a:t>From lecture on logistic regression: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ln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func>
                      <m:func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+</m:t>
                        </m:r>
                      </m:fName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 (1−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(1−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fNam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func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𝑜𝑖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e>
                    </m:func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𝑜𝑖</m:t>
                                    </m:r>
                                  </m:sub>
                                </m:sSub>
                              </m:sup>
                            </m:sSup>
                          </m:e>
                        </m:d>
                      </m:e>
                    </m:func>
                  </m:oMath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lvl="1"/>
                <a:r>
                  <a:rPr lang="en-US" dirty="0"/>
                  <a:t>Called the </a:t>
                </a:r>
                <a:r>
                  <a:rPr lang="en-US" dirty="0">
                    <a:solidFill>
                      <a:schemeClr val="accent1"/>
                    </a:solidFill>
                  </a:rPr>
                  <a:t>binary cross-entropy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261" t="-81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103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889495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Loss Function:  Multi-Class Classification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={1,…,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 = class label</a:t>
                </a:r>
              </a:p>
              <a:p>
                <a:r>
                  <a:rPr lang="en-US" dirty="0"/>
                  <a:t>Output: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𝑂𝑖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𝑖𝐾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 outputs.  One per class</a:t>
                </a:r>
              </a:p>
              <a:p>
                <a:pPr lvl="1"/>
                <a:r>
                  <a:rPr lang="en-US" dirty="0"/>
                  <a:t>Also called the </a:t>
                </a:r>
                <a:r>
                  <a:rPr lang="en-US" dirty="0">
                    <a:solidFill>
                      <a:schemeClr val="accent1"/>
                    </a:solidFill>
                  </a:rPr>
                  <a:t>logit score</a:t>
                </a:r>
                <a:endParaRPr lang="en-US" dirty="0"/>
              </a:p>
              <a:p>
                <a:r>
                  <a:rPr lang="en-US" dirty="0"/>
                  <a:t>Likelihood given by </a:t>
                </a:r>
                <a:r>
                  <a:rPr lang="en-US" dirty="0" err="1">
                    <a:solidFill>
                      <a:schemeClr val="accent1"/>
                    </a:solidFill>
                  </a:rPr>
                  <a:t>softmax</a:t>
                </a:r>
                <a:r>
                  <a:rPr lang="en-US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𝑂𝑖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𝑂𝑖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𝑂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𝑖𝑘</m:t>
                                  </m:r>
                                </m:sub>
                              </m:sSub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ℓ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𝑂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ℓ</m:t>
                                      </m:r>
                                    </m:sub>
                                  </m:sSub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en-US" dirty="0"/>
              </a:p>
              <a:p>
                <a:pPr lvl="1"/>
                <a:r>
                  <a:rPr lang="en-US" dirty="0"/>
                  <a:t>Assigns class highest probability with highest logit score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104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397739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Loss Function:  Multi-Class Classification 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={1,…,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 = class label</a:t>
                </a:r>
              </a:p>
              <a:p>
                <a:r>
                  <a:rPr lang="en-US" dirty="0"/>
                  <a:t>Define </a:t>
                </a:r>
                <a:r>
                  <a:rPr lang="en-US" dirty="0">
                    <a:solidFill>
                      <a:schemeClr val="accent1"/>
                    </a:solidFill>
                  </a:rPr>
                  <a:t>one-hot</a:t>
                </a:r>
                <a:r>
                  <a:rPr lang="en-US" dirty="0"/>
                  <a:t> coded response</a:t>
                </a:r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𝑖𝐾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-dimensional </a:t>
                </a:r>
              </a:p>
              <a:p>
                <a:r>
                  <a:rPr lang="en-US" dirty="0"/>
                  <a:t>Negative log-likelihood given by: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</m:func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𝑖𝑘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𝑂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𝑖𝑘</m:t>
                                          </m:r>
                                        </m:sub>
                                      </m:sSub>
                                    </m:sup>
                                  </m:sSup>
                                </m:num>
                                <m:den>
                                  <m:nary>
                                    <m:naryPr>
                                      <m:chr m:val="∑"/>
                                      <m:limLoc m:val="subSup"/>
                                      <m:supHide m:val="on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ℓ</m:t>
                                      </m:r>
                                    </m:sub>
                                    <m:sup/>
                                    <m:e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</m:e>
                                        <m:sup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𝑧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𝑂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𝑖𝑙</m:t>
                                              </m:r>
                                            </m:sub>
                                          </m:sSub>
                                        </m:sup>
                                      </m:sSup>
                                    </m:e>
                                  </m:nary>
                                </m:den>
                              </m:f>
                            </m:e>
                          </m:func>
                        </m:e>
                      </m:nary>
                    </m:oMath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𝑖𝑘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ln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⁡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  <m:sup/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𝑂𝑖𝑘</m:t>
                                          </m:r>
                                        </m:sub>
                                      </m:sSub>
                                    </m:sup>
                                  </m:sSup>
                                </m:e>
                              </m:nary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𝑖𝑘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𝑂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𝑖𝑘</m:t>
                                  </m:r>
                                </m:sub>
                              </m:sSub>
                            </m:e>
                          </m:nary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lvl="1"/>
                <a:r>
                  <a:rPr lang="en-US" dirty="0"/>
                  <a:t>Called the 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categorical cross-entropy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261" t="-22222" b="-140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105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82133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36533-3620-4760-AF92-CE09E5E9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Back-Propagation on A Two Node Graph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2117E9B-8DA1-47AA-AAD8-B8FA2EF2A85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539277"/>
                <a:ext cx="5448523" cy="4329817"/>
              </a:xfrm>
            </p:spPr>
            <p:txBody>
              <a:bodyPr>
                <a:normAutofit/>
              </a:bodyPr>
              <a:lstStyle/>
              <a:p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Back Propagation</a:t>
                </a:r>
                <a:r>
                  <a:rPr lang="en-US" dirty="0"/>
                  <a:t>:  </a:t>
                </a:r>
              </a:p>
              <a:p>
                <a:pPr lvl="1"/>
                <a:r>
                  <a:rPr lang="en-US" dirty="0"/>
                  <a:t>A way to compute gradients</a:t>
                </a:r>
              </a:p>
              <a:p>
                <a:pPr lvl="1"/>
                <a:r>
                  <a:rPr lang="en-US" dirty="0"/>
                  <a:t>Iterative procedure that works in reverse</a:t>
                </a:r>
              </a:p>
              <a:p>
                <a:r>
                  <a:rPr lang="en-US" dirty="0"/>
                  <a:t>Consider a simple 2 node computation graph</a:t>
                </a:r>
              </a:p>
              <a:p>
                <a:r>
                  <a:rPr lang="en-US" dirty="0"/>
                  <a:t>Each component is a vector: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  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First we compute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Then compute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from multi-variable chain rule:</a:t>
                </a:r>
                <a:br>
                  <a:rPr lang="en-US" dirty="0"/>
                </a:b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𝐽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den>
                        </m:f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den>
                        </m:f>
                      </m:e>
                    </m:nary>
                  </m:oMath>
                </a14:m>
                <a:endParaRPr lang="en-US" dirty="0"/>
              </a:p>
              <a:p>
                <a:pPr lvl="1"/>
                <a:endParaRPr lang="en-US" b="0" dirty="0"/>
              </a:p>
              <a:p>
                <a:endParaRPr lang="en-US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2117E9B-8DA1-47AA-AAD8-B8FA2EF2A85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539277"/>
                <a:ext cx="5448523" cy="4329817"/>
              </a:xfrm>
              <a:blipFill>
                <a:blip r:embed="rId2"/>
                <a:stretch>
                  <a:fillRect l="-2685" t="-1549" r="-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806FE7-5B46-4C5E-BB85-9BA4DC94C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106</a:t>
            </a:fld>
            <a:endParaRPr lang="en-US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EA01DE86-B9E1-40FB-B5E4-E00F6D666964}"/>
              </a:ext>
            </a:extLst>
          </p:cNvPr>
          <p:cNvSpPr/>
          <p:nvPr/>
        </p:nvSpPr>
        <p:spPr>
          <a:xfrm>
            <a:off x="7469178" y="3270913"/>
            <a:ext cx="343948" cy="34394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32FB860F-8817-4BA7-9A32-3B4F7320D75F}"/>
              </a:ext>
            </a:extLst>
          </p:cNvPr>
          <p:cNvSpPr/>
          <p:nvPr/>
        </p:nvSpPr>
        <p:spPr>
          <a:xfrm>
            <a:off x="8980594" y="3265321"/>
            <a:ext cx="343948" cy="34394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2B196C2-5B1C-45C2-8F09-669B9E083B3C}"/>
              </a:ext>
            </a:extLst>
          </p:cNvPr>
          <p:cNvCxnSpPr>
            <a:endCxn id="31" idx="2"/>
          </p:cNvCxnSpPr>
          <p:nvPr/>
        </p:nvCxnSpPr>
        <p:spPr>
          <a:xfrm>
            <a:off x="7813126" y="3437295"/>
            <a:ext cx="11674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Oval 33">
            <a:extLst>
              <a:ext uri="{FF2B5EF4-FFF2-40B4-BE49-F238E27FC236}">
                <a16:creationId xmlns:a16="http://schemas.microsoft.com/office/drawing/2014/main" id="{C2E89DAC-F06F-4C0D-9DD2-5646D980A07B}"/>
              </a:ext>
            </a:extLst>
          </p:cNvPr>
          <p:cNvSpPr/>
          <p:nvPr/>
        </p:nvSpPr>
        <p:spPr>
          <a:xfrm>
            <a:off x="10472946" y="3265321"/>
            <a:ext cx="343948" cy="3439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6B4E5BCF-4F34-4999-AE6A-689AA5DB6BC1}"/>
              </a:ext>
            </a:extLst>
          </p:cNvPr>
          <p:cNvCxnSpPr>
            <a:cxnSpLocks/>
          </p:cNvCxnSpPr>
          <p:nvPr/>
        </p:nvCxnSpPr>
        <p:spPr>
          <a:xfrm>
            <a:off x="9324542" y="3437295"/>
            <a:ext cx="11674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3743A79-B0BE-4547-9EBD-04E9C22FC950}"/>
                  </a:ext>
                </a:extLst>
              </p:cNvPr>
              <p:cNvSpPr txBox="1"/>
              <p:nvPr/>
            </p:nvSpPr>
            <p:spPr>
              <a:xfrm>
                <a:off x="7532335" y="3674892"/>
                <a:ext cx="18332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3743A79-B0BE-4547-9EBD-04E9C22FC9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2335" y="3674892"/>
                <a:ext cx="183320" cy="276999"/>
              </a:xfrm>
              <a:prstGeom prst="rect">
                <a:avLst/>
              </a:prstGeom>
              <a:blipFill>
                <a:blip r:embed="rId3"/>
                <a:stretch>
                  <a:fillRect l="-20000" r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EEBE7C1-4385-40A1-B354-D31FC386F310}"/>
                  </a:ext>
                </a:extLst>
              </p:cNvPr>
              <p:cNvSpPr txBox="1"/>
              <p:nvPr/>
            </p:nvSpPr>
            <p:spPr>
              <a:xfrm>
                <a:off x="9060908" y="3693356"/>
                <a:ext cx="17152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𝒛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EEBE7C1-4385-40A1-B354-D31FC386F3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0908" y="3693356"/>
                <a:ext cx="171522" cy="276999"/>
              </a:xfrm>
              <a:prstGeom prst="rect">
                <a:avLst/>
              </a:prstGeom>
              <a:blipFill>
                <a:blip r:embed="rId4"/>
                <a:stretch>
                  <a:fillRect l="-20690" r="-17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A647F33D-D9C0-47AB-95BD-16F6D18CF02F}"/>
                  </a:ext>
                </a:extLst>
              </p:cNvPr>
              <p:cNvSpPr txBox="1"/>
              <p:nvPr/>
            </p:nvSpPr>
            <p:spPr>
              <a:xfrm>
                <a:off x="10592879" y="3693356"/>
                <a:ext cx="14555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𝐽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A647F33D-D9C0-47AB-95BD-16F6D18CF0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92879" y="3693356"/>
                <a:ext cx="145553" cy="276999"/>
              </a:xfrm>
              <a:prstGeom prst="rect">
                <a:avLst/>
              </a:prstGeom>
              <a:blipFill>
                <a:blip r:embed="rId5"/>
                <a:stretch>
                  <a:fillRect l="-54167" r="-50000" b="-3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Arrow: Right 15">
            <a:extLst>
              <a:ext uri="{FF2B5EF4-FFF2-40B4-BE49-F238E27FC236}">
                <a16:creationId xmlns:a16="http://schemas.microsoft.com/office/drawing/2014/main" id="{B65DE345-0DD8-4FCA-A40C-B6AE36BF681D}"/>
              </a:ext>
            </a:extLst>
          </p:cNvPr>
          <p:cNvSpPr/>
          <p:nvPr/>
        </p:nvSpPr>
        <p:spPr>
          <a:xfrm rot="10800000">
            <a:off x="9513602" y="4209925"/>
            <a:ext cx="978408" cy="343948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B85AA13E-0484-4F55-B0EF-713D98194FD0}"/>
                  </a:ext>
                </a:extLst>
              </p:cNvPr>
              <p:cNvSpPr txBox="1"/>
              <p:nvPr/>
            </p:nvSpPr>
            <p:spPr>
              <a:xfrm>
                <a:off x="9908276" y="4701841"/>
                <a:ext cx="368178" cy="573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B85AA13E-0484-4F55-B0EF-713D98194F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8276" y="4701841"/>
                <a:ext cx="368178" cy="57355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Arrow: Right 44">
            <a:extLst>
              <a:ext uri="{FF2B5EF4-FFF2-40B4-BE49-F238E27FC236}">
                <a16:creationId xmlns:a16="http://schemas.microsoft.com/office/drawing/2014/main" id="{3A99CB18-24C9-4DF2-8EF9-0D75754E7881}"/>
              </a:ext>
            </a:extLst>
          </p:cNvPr>
          <p:cNvSpPr/>
          <p:nvPr/>
        </p:nvSpPr>
        <p:spPr>
          <a:xfrm rot="10800000">
            <a:off x="7878252" y="4192670"/>
            <a:ext cx="978408" cy="343948"/>
          </a:xfrm>
          <a:prstGeom prst="rightArrow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5C9C39D6-56BB-40C9-A4CF-9F5866F35F5E}"/>
                  </a:ext>
                </a:extLst>
              </p:cNvPr>
              <p:cNvSpPr txBox="1"/>
              <p:nvPr/>
            </p:nvSpPr>
            <p:spPr>
              <a:xfrm>
                <a:off x="8176699" y="4670550"/>
                <a:ext cx="381515" cy="6048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5C9C39D6-56BB-40C9-A4CF-9F5866F35F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6699" y="4670550"/>
                <a:ext cx="381515" cy="60484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Arrow: Right 46">
            <a:extLst>
              <a:ext uri="{FF2B5EF4-FFF2-40B4-BE49-F238E27FC236}">
                <a16:creationId xmlns:a16="http://schemas.microsoft.com/office/drawing/2014/main" id="{6790C675-32F1-4379-93D2-BA12BA6D7823}"/>
              </a:ext>
            </a:extLst>
          </p:cNvPr>
          <p:cNvSpPr/>
          <p:nvPr/>
        </p:nvSpPr>
        <p:spPr>
          <a:xfrm>
            <a:off x="8069010" y="2682433"/>
            <a:ext cx="978408" cy="343948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C034837A-181A-4A43-89B9-E68A293D7AA6}"/>
                  </a:ext>
                </a:extLst>
              </p:cNvPr>
              <p:cNvSpPr txBox="1"/>
              <p:nvPr/>
            </p:nvSpPr>
            <p:spPr>
              <a:xfrm>
                <a:off x="8034179" y="2393610"/>
                <a:ext cx="92813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𝒛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C034837A-181A-4A43-89B9-E68A293D7A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4179" y="2393610"/>
                <a:ext cx="928139" cy="276999"/>
              </a:xfrm>
              <a:prstGeom prst="rect">
                <a:avLst/>
              </a:prstGeom>
              <a:blipFill>
                <a:blip r:embed="rId8"/>
                <a:stretch>
                  <a:fillRect l="-3289" t="-4444" r="-9211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Arrow: Right 48">
            <a:extLst>
              <a:ext uri="{FF2B5EF4-FFF2-40B4-BE49-F238E27FC236}">
                <a16:creationId xmlns:a16="http://schemas.microsoft.com/office/drawing/2014/main" id="{9D8B9509-7060-4892-AE54-DB2DE193062B}"/>
              </a:ext>
            </a:extLst>
          </p:cNvPr>
          <p:cNvSpPr/>
          <p:nvPr/>
        </p:nvSpPr>
        <p:spPr>
          <a:xfrm>
            <a:off x="9614469" y="2696320"/>
            <a:ext cx="978408" cy="343948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5A809E24-FBF5-415D-AC71-7847CD93966D}"/>
                  </a:ext>
                </a:extLst>
              </p:cNvPr>
              <p:cNvSpPr txBox="1"/>
              <p:nvPr/>
            </p:nvSpPr>
            <p:spPr>
              <a:xfrm>
                <a:off x="9569033" y="2354193"/>
                <a:ext cx="92813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𝒛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5A809E24-FBF5-415D-AC71-7847CD9396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69033" y="2354193"/>
                <a:ext cx="928139" cy="276999"/>
              </a:xfrm>
              <a:prstGeom prst="rect">
                <a:avLst/>
              </a:prstGeom>
              <a:blipFill>
                <a:blip r:embed="rId9"/>
                <a:stretch>
                  <a:fillRect l="-6579" t="-2174" r="-7895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3EA10E82-6FF2-466A-A05B-6987058F981D}"/>
              </a:ext>
            </a:extLst>
          </p:cNvPr>
          <p:cNvSpPr txBox="1"/>
          <p:nvPr/>
        </p:nvSpPr>
        <p:spPr>
          <a:xfrm>
            <a:off x="7787518" y="5560300"/>
            <a:ext cx="3538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Gradients computed in reverse pass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3B7A761-5BE1-4972-8092-EB5609DA202F}"/>
              </a:ext>
            </a:extLst>
          </p:cNvPr>
          <p:cNvSpPr txBox="1"/>
          <p:nvPr/>
        </p:nvSpPr>
        <p:spPr>
          <a:xfrm>
            <a:off x="7664385" y="1756008"/>
            <a:ext cx="3533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Variables computed in forward pass</a:t>
            </a:r>
          </a:p>
        </p:txBody>
      </p:sp>
    </p:spTree>
    <p:extLst>
      <p:ext uri="{BB962C8B-B14F-4D97-AF65-F5344CB8AC3E}">
        <p14:creationId xmlns:p14="http://schemas.microsoft.com/office/powerpoint/2010/main" val="3673357105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Back-Prop on a General Computation Graph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576905"/>
                <a:ext cx="5444584" cy="4300353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Backpropagation: </a:t>
                </a:r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Compute gradients backwards</a:t>
                </a:r>
              </a:p>
              <a:p>
                <a:pPr lvl="1"/>
                <a:r>
                  <a:rPr lang="en-US" dirty="0"/>
                  <a:t>Work one node at a time</a:t>
                </a:r>
              </a:p>
              <a:p>
                <a:r>
                  <a:rPr lang="en-US" dirty="0"/>
                  <a:t>First compute all derivatives of all the variables</a:t>
                </a: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𝑂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 from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𝑂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f>
                      <m:fPr>
                        <m:type m:val="li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𝑂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 from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f>
                      <m:fPr>
                        <m:type m:val="li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Then compute gradient of parameters:</a:t>
                </a: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𝑂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 from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𝑂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f>
                      <m:fPr>
                        <m:type m:val="li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𝑂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𝑂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𝑂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 from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𝑂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f>
                      <m:fPr>
                        <m:type m:val="li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𝑂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𝑂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 from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f>
                      <m:fPr>
                        <m:type m:val="li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 from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f>
                      <m:fPr>
                        <m:type m:val="li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pPr lvl="1"/>
                <a:br>
                  <a:rPr lang="en-US" dirty="0"/>
                </a:br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576905"/>
                <a:ext cx="5444584" cy="4300353"/>
              </a:xfrm>
              <a:blipFill>
                <a:blip r:embed="rId3"/>
                <a:stretch>
                  <a:fillRect l="-2464" t="-18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107</a:t>
            </a:fld>
            <a:endParaRPr lang="en-US" dirty="0"/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E9588D50-54CC-43C4-8305-9F5B57B8BB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2544" y="1702726"/>
            <a:ext cx="4490983" cy="1476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94087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2B2EF-DF21-49BF-9067-7E45CBA20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Back-Propagation Example (Part 1)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536BF51-A751-4BEB-BD63-803EF441E45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Continue our example:</a:t>
                </a:r>
              </a:p>
              <a:p>
                <a:pPr lvl="1"/>
                <a:r>
                  <a:rPr lang="en-US" dirty="0"/>
                  <a:t>Single hidden layer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hidden units, single output unit</a:t>
                </a:r>
              </a:p>
              <a:p>
                <a:pPr lvl="1"/>
                <a:r>
                  <a:rPr lang="en-US" dirty="0"/>
                  <a:t>Sigmoid activation, binary cross entropy loss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samples,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 input dimension </a:t>
                </a:r>
              </a:p>
              <a:p>
                <a:r>
                  <a:rPr lang="en-US" dirty="0"/>
                  <a:t>Loss node: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𝑂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𝑜𝑖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)=−(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+(1−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=0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𝑜𝑖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</m:e>
                    </m:func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𝑜𝑖</m:t>
                                    </m:r>
                                  </m:sub>
                                </m:sSub>
                              </m:sup>
                            </m:sSup>
                          </m:e>
                        </m:d>
                      </m:e>
                    </m:func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𝑂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box>
                      <m:box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boxPr>
                      <m:e>
                        <m:argPr>
                          <m:argSz m:val="-1"/>
                        </m:argP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𝑜𝑖</m:t>
                                    </m:r>
                                  </m:sub>
                                </m:sSub>
                              </m:sup>
                            </m:sSup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𝑜𝑖</m:t>
                                    </m:r>
                                  </m:sub>
                                </m:sSub>
                              </m:sup>
                            </m:sSup>
                          </m:den>
                        </m:f>
                      </m:e>
                    </m:box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536BF51-A751-4BEB-BD63-803EF441E4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CFAB5B-B66A-468D-9663-8A0AC6EF5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108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BD0B3B-E407-4E37-91C1-5F77FAF28C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8892" y="1682014"/>
            <a:ext cx="4490983" cy="1476087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1AB341F-1A6F-428F-A5AC-1462F0EB1CC8}"/>
              </a:ext>
            </a:extLst>
          </p:cNvPr>
          <p:cNvSpPr/>
          <p:nvPr/>
        </p:nvSpPr>
        <p:spPr>
          <a:xfrm>
            <a:off x="9644383" y="1702496"/>
            <a:ext cx="927463" cy="771662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5">
            <a:extLst>
              <a:ext uri="{FF2B5EF4-FFF2-40B4-BE49-F238E27FC236}">
                <a16:creationId xmlns:a16="http://schemas.microsoft.com/office/drawing/2014/main" id="{50D33EFE-7E7D-B040-B24E-A39B486F39DA}"/>
              </a:ext>
            </a:extLst>
          </p:cNvPr>
          <p:cNvSpPr/>
          <p:nvPr/>
        </p:nvSpPr>
        <p:spPr>
          <a:xfrm>
            <a:off x="10595314" y="1682014"/>
            <a:ext cx="927463" cy="771662"/>
          </a:xfrm>
          <a:prstGeom prst="round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53976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2B2EF-DF21-49BF-9067-7E45CBA20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Back-Propagation Example (Part 2)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536BF51-A751-4BEB-BD63-803EF441E45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539277"/>
                <a:ext cx="5025934" cy="4329817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Node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𝑂𝑖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𝑖𝑚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𝑂𝑚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𝑂</m:t>
                            </m:r>
                          </m:sub>
                        </m:sSub>
                      </m:e>
                    </m:nary>
                  </m:oMath>
                </a14:m>
                <a:endParaRPr lang="en-US" dirty="0"/>
              </a:p>
              <a:p>
                <a:r>
                  <a:rPr lang="en-US" dirty="0"/>
                  <a:t>Gradient:</a:t>
                </a: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𝑂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𝑂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𝑂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𝑂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Other partial derivatives are zero</a:t>
                </a:r>
              </a:p>
              <a:p>
                <a:r>
                  <a:rPr lang="en-US" dirty="0"/>
                  <a:t>Apply chain rule:</a:t>
                </a: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𝑂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den>
                        </m:f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</m:den>
                        </m:f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den>
                        </m:f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𝑖𝑚</m:t>
                            </m:r>
                          </m:sub>
                        </m:sSub>
                      </m:e>
                    </m:nary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𝑂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den>
                        </m:f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</m:sub>
                            </m:sSub>
                          </m:den>
                        </m:f>
                      </m:e>
                    </m:nary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den>
                        </m:f>
                      </m:e>
                    </m:nary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536BF51-A751-4BEB-BD63-803EF441E4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539277"/>
                <a:ext cx="5025934" cy="4329817"/>
              </a:xfrm>
              <a:blipFill>
                <a:blip r:embed="rId2"/>
                <a:stretch>
                  <a:fillRect l="-2913" t="-1549" b="-102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CFAB5B-B66A-468D-9663-8A0AC6EF5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109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BD0B3B-E407-4E37-91C1-5F77FAF28C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8892" y="1682014"/>
            <a:ext cx="4490983" cy="1476087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1AB341F-1A6F-428F-A5AC-1462F0EB1CC8}"/>
              </a:ext>
            </a:extLst>
          </p:cNvPr>
          <p:cNvSpPr/>
          <p:nvPr/>
        </p:nvSpPr>
        <p:spPr>
          <a:xfrm>
            <a:off x="9081049" y="2533058"/>
            <a:ext cx="716096" cy="625043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5">
            <a:extLst>
              <a:ext uri="{FF2B5EF4-FFF2-40B4-BE49-F238E27FC236}">
                <a16:creationId xmlns:a16="http://schemas.microsoft.com/office/drawing/2014/main" id="{61298BCF-7294-2648-A62D-555662666AC5}"/>
              </a:ext>
            </a:extLst>
          </p:cNvPr>
          <p:cNvSpPr/>
          <p:nvPr/>
        </p:nvSpPr>
        <p:spPr>
          <a:xfrm>
            <a:off x="10797632" y="1682014"/>
            <a:ext cx="716096" cy="625043"/>
          </a:xfrm>
          <a:prstGeom prst="round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8" name="Rectangle: Rounded Corners 5">
            <a:extLst>
              <a:ext uri="{FF2B5EF4-FFF2-40B4-BE49-F238E27FC236}">
                <a16:creationId xmlns:a16="http://schemas.microsoft.com/office/drawing/2014/main" id="{7620DE28-CC8E-264F-9CDB-EE44CA99F062}"/>
              </a:ext>
            </a:extLst>
          </p:cNvPr>
          <p:cNvSpPr/>
          <p:nvPr/>
        </p:nvSpPr>
        <p:spPr>
          <a:xfrm>
            <a:off x="9705389" y="1796991"/>
            <a:ext cx="716096" cy="625043"/>
          </a:xfrm>
          <a:prstGeom prst="round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04810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Hidden Layer outputs and final outputs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11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3048" y="1661290"/>
            <a:ext cx="2690756" cy="225696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9355381" y="3956177"/>
                <a:ext cx="4660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5381" y="3956177"/>
                <a:ext cx="466089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7776959" y="2605107"/>
                <a:ext cx="4660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6959" y="2605107"/>
                <a:ext cx="466089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1887" y="2151813"/>
            <a:ext cx="6772316" cy="1645252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145D998F-4098-2D42-8A8A-B07EF9FE3384}"/>
              </a:ext>
            </a:extLst>
          </p:cNvPr>
          <p:cNvSpPr txBox="1">
            <a:spLocks/>
          </p:cNvSpPr>
          <p:nvPr/>
        </p:nvSpPr>
        <p:spPr>
          <a:xfrm>
            <a:off x="551887" y="4564626"/>
            <a:ext cx="10752752" cy="1406303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q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Each hidden node is  a linear classifier with soft decision (Logistic regression)</a:t>
            </a:r>
          </a:p>
          <a:p>
            <a:r>
              <a:rPr lang="en-US" dirty="0"/>
              <a:t>Final output is a weighted average of step 1 outputs using the weights indicated on top of the figures</a:t>
            </a:r>
          </a:p>
        </p:txBody>
      </p:sp>
    </p:spTree>
    <p:extLst>
      <p:ext uri="{BB962C8B-B14F-4D97-AF65-F5344CB8AC3E}">
        <p14:creationId xmlns:p14="http://schemas.microsoft.com/office/powerpoint/2010/main" val="3699939550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2B2EF-DF21-49BF-9067-7E45CBA20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Back-Propagation Example (Part 3)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536BF51-A751-4BEB-BD63-803EF441E45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539277"/>
                <a:ext cx="5025934" cy="4329817"/>
              </a:xfrm>
            </p:spPr>
            <p:txBody>
              <a:bodyPr/>
              <a:lstStyle/>
              <a:p>
                <a:r>
                  <a:rPr lang="en-US" dirty="0"/>
                  <a:t>Node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𝑂𝑖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𝑖𝑚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𝑂𝑚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𝑂</m:t>
                            </m:r>
                          </m:sub>
                        </m:sSub>
                      </m:e>
                    </m:nary>
                  </m:oMath>
                </a14:m>
                <a:endParaRPr lang="en-US" dirty="0"/>
              </a:p>
              <a:p>
                <a:r>
                  <a:rPr lang="en-US" dirty="0"/>
                  <a:t>Gradient:</a:t>
                </a: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𝑂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, m=1,…,M</a:t>
                </a:r>
              </a:p>
              <a:p>
                <a:pPr lvl="1"/>
                <a:r>
                  <a:rPr lang="en-US" dirty="0"/>
                  <a:t>Other partial derivatives are zero</a:t>
                </a:r>
              </a:p>
              <a:p>
                <a:r>
                  <a:rPr lang="en-US" dirty="0"/>
                  <a:t>Apply chain rule:</a:t>
                </a: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𝑂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𝑂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𝑂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𝑂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536BF51-A751-4BEB-BD63-803EF441E4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539277"/>
                <a:ext cx="5025934" cy="4329817"/>
              </a:xfrm>
              <a:blipFill>
                <a:blip r:embed="rId2"/>
                <a:stretch>
                  <a:fillRect l="-2913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CFAB5B-B66A-468D-9663-8A0AC6EF5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110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BD0B3B-E407-4E37-91C1-5F77FAF28C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8600" y="1892720"/>
            <a:ext cx="4490983" cy="1476087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1AB341F-1A6F-428F-A5AC-1462F0EB1CC8}"/>
              </a:ext>
            </a:extLst>
          </p:cNvPr>
          <p:cNvSpPr/>
          <p:nvPr/>
        </p:nvSpPr>
        <p:spPr>
          <a:xfrm>
            <a:off x="8366973" y="2047338"/>
            <a:ext cx="716096" cy="625043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5">
            <a:extLst>
              <a:ext uri="{FF2B5EF4-FFF2-40B4-BE49-F238E27FC236}">
                <a16:creationId xmlns:a16="http://schemas.microsoft.com/office/drawing/2014/main" id="{95196182-D13A-4D41-85D2-AC40E2752BC9}"/>
              </a:ext>
            </a:extLst>
          </p:cNvPr>
          <p:cNvSpPr/>
          <p:nvPr/>
        </p:nvSpPr>
        <p:spPr>
          <a:xfrm>
            <a:off x="10228217" y="1900719"/>
            <a:ext cx="927463" cy="771662"/>
          </a:xfrm>
          <a:prstGeom prst="round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5">
            <a:extLst>
              <a:ext uri="{FF2B5EF4-FFF2-40B4-BE49-F238E27FC236}">
                <a16:creationId xmlns:a16="http://schemas.microsoft.com/office/drawing/2014/main" id="{F60E30E0-FDDA-C54B-8A29-7AFCF7B24CFA}"/>
              </a:ext>
            </a:extLst>
          </p:cNvPr>
          <p:cNvSpPr/>
          <p:nvPr/>
        </p:nvSpPr>
        <p:spPr>
          <a:xfrm>
            <a:off x="9274177" y="2047337"/>
            <a:ext cx="784223" cy="625043"/>
          </a:xfrm>
          <a:prstGeom prst="round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6530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2B2EF-DF21-49BF-9067-7E45CBA20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Back-Propagation Example (Part 4,…)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536BF51-A751-4BEB-BD63-803EF441E45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539277"/>
                <a:ext cx="5025934" cy="4329817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Compute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Following previous procedures, in class</a:t>
                </a:r>
              </a:p>
              <a:p>
                <a:endParaRPr lang="en-US" dirty="0">
                  <a:solidFill>
                    <a:schemeClr val="tx1"/>
                  </a:solidFill>
                </a:endParaRPr>
              </a:p>
              <a:p>
                <a:endParaRPr lang="en-US" dirty="0">
                  <a:solidFill>
                    <a:schemeClr val="tx1"/>
                  </a:solidFill>
                </a:endParaRPr>
              </a:p>
              <a:p>
                <a:endParaRPr lang="en-US" dirty="0">
                  <a:solidFill>
                    <a:schemeClr val="tx1"/>
                  </a:solidFill>
                </a:endParaRPr>
              </a:p>
              <a:p>
                <a:endParaRPr lang="en-US" dirty="0">
                  <a:solidFill>
                    <a:schemeClr val="tx1"/>
                  </a:solidFill>
                </a:endParaRPr>
              </a:p>
              <a:p>
                <a:r>
                  <a:rPr lang="en-US" dirty="0"/>
                  <a:t>Summary:</a:t>
                </a:r>
              </a:p>
              <a:p>
                <a:pPr lvl="1"/>
                <a:r>
                  <a:rPr lang="en-US" dirty="0"/>
                  <a:t>Forward pass:  Compute hidden nodes and loss</a:t>
                </a:r>
              </a:p>
              <a:p>
                <a:pPr lvl="1"/>
                <a:r>
                  <a:rPr lang="en-US" dirty="0"/>
                  <a:t>Backward pass:  Compute gradients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536BF51-A751-4BEB-BD63-803EF441E4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539277"/>
                <a:ext cx="5025934" cy="4329817"/>
              </a:xfrm>
              <a:blipFill>
                <a:blip r:embed="rId2"/>
                <a:stretch>
                  <a:fillRect l="-2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CFAB5B-B66A-468D-9663-8A0AC6EF5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111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BD0B3B-E407-4E37-91C1-5F77FAF28C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8892" y="1682014"/>
            <a:ext cx="4490983" cy="1476087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1AB341F-1A6F-428F-A5AC-1462F0EB1CC8}"/>
              </a:ext>
            </a:extLst>
          </p:cNvPr>
          <p:cNvSpPr/>
          <p:nvPr/>
        </p:nvSpPr>
        <p:spPr>
          <a:xfrm>
            <a:off x="8827956" y="1763485"/>
            <a:ext cx="518838" cy="710294"/>
          </a:xfrm>
          <a:prstGeom prst="round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A3C0DA4-7785-429D-A644-B1D1254D46AA}"/>
              </a:ext>
            </a:extLst>
          </p:cNvPr>
          <p:cNvSpPr/>
          <p:nvPr/>
        </p:nvSpPr>
        <p:spPr>
          <a:xfrm>
            <a:off x="8266983" y="1763485"/>
            <a:ext cx="518838" cy="710294"/>
          </a:xfrm>
          <a:prstGeom prst="round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D6C5F0E-2C50-47D9-BB5F-955FE6003B2C}"/>
              </a:ext>
            </a:extLst>
          </p:cNvPr>
          <p:cNvSpPr/>
          <p:nvPr/>
        </p:nvSpPr>
        <p:spPr>
          <a:xfrm>
            <a:off x="7658338" y="2559986"/>
            <a:ext cx="518838" cy="689822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5">
            <a:extLst>
              <a:ext uri="{FF2B5EF4-FFF2-40B4-BE49-F238E27FC236}">
                <a16:creationId xmlns:a16="http://schemas.microsoft.com/office/drawing/2014/main" id="{34FDB677-3A25-7C43-B481-5332F95A3EB3}"/>
              </a:ext>
            </a:extLst>
          </p:cNvPr>
          <p:cNvSpPr/>
          <p:nvPr/>
        </p:nvSpPr>
        <p:spPr>
          <a:xfrm>
            <a:off x="10595314" y="1682014"/>
            <a:ext cx="927463" cy="771662"/>
          </a:xfrm>
          <a:prstGeom prst="round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61233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B0E959-E9EB-E94E-8A4F-83C253597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Initialization and Data Normalization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3B9DF1-F663-AD4B-820B-A123F1F062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Solution by gradient descent algorithm depends on the initial solution</a:t>
            </a:r>
          </a:p>
          <a:p>
            <a:r>
              <a:rPr lang="en-US" dirty="0"/>
              <a:t>Typically weights are set to random values near zero.</a:t>
            </a:r>
          </a:p>
          <a:p>
            <a:r>
              <a:rPr lang="en-US" dirty="0"/>
              <a:t>Small weights make the network behave like linear classifier. </a:t>
            </a:r>
          </a:p>
          <a:p>
            <a:pPr lvl="1"/>
            <a:r>
              <a:rPr lang="en-US" dirty="0"/>
              <a:t>Hence model starts out nearly linearly</a:t>
            </a:r>
          </a:p>
          <a:p>
            <a:pPr lvl="1"/>
            <a:r>
              <a:rPr lang="en-US" dirty="0"/>
              <a:t>Becomes nonlinear as weights increase during the training process.</a:t>
            </a:r>
          </a:p>
          <a:p>
            <a:r>
              <a:rPr lang="en-US" dirty="0"/>
              <a:t>Starting with large weights often lead to poor results.</a:t>
            </a:r>
          </a:p>
          <a:p>
            <a:r>
              <a:rPr lang="en-US" dirty="0"/>
              <a:t>Normalizing data to zero mean and unit variance </a:t>
            </a:r>
          </a:p>
          <a:p>
            <a:pPr lvl="1"/>
            <a:r>
              <a:rPr lang="en-US" dirty="0"/>
              <a:t>Allows all input dimensions be treated equally and facilitate better convergence.</a:t>
            </a:r>
          </a:p>
          <a:p>
            <a:r>
              <a:rPr lang="en-US" dirty="0"/>
              <a:t>With normalized data, it is typical to initialize the weights to be uniform in [-0.7, 0.7] [ESL]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238C2F-19D1-FB40-AA3A-8D55B6E37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1988361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37C8F1-EEBF-4E70-A29A-351B2DBBFA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Forward Pass Example in </a:t>
            </a:r>
            <a:r>
              <a:rPr lang="en-US" dirty="0" err="1"/>
              <a:t>Numpy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DD4EEDE-5688-46E5-99AF-DFC046121C9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Example network:</a:t>
                </a:r>
              </a:p>
              <a:p>
                <a:pPr lvl="1"/>
                <a:r>
                  <a:rPr lang="en-US" dirty="0"/>
                  <a:t>Single hidden layer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</m:oMath>
                </a14:m>
                <a:r>
                  <a:rPr lang="en-US" dirty="0"/>
                  <a:t> hidden units, single output unit</a:t>
                </a:r>
              </a:p>
              <a:p>
                <a:pPr lvl="1"/>
                <a:r>
                  <a:rPr lang="en-US" dirty="0"/>
                  <a:t>Sigmoid activation, binary cross entropy loss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DD4EEDE-5688-46E5-99AF-DFC046121C9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A1D1DC-A8BB-47FF-8637-D23C8F3B4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113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5FF689-D642-460F-B827-18D823B28E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" y="2626350"/>
            <a:ext cx="5172343" cy="40530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AC1B941-4BFE-4790-BEEE-306ABA1094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3578" y="1326814"/>
            <a:ext cx="4611211" cy="3759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7652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Motivating Idea:  Nonlinear classifiers from linear features</a:t>
            </a:r>
          </a:p>
          <a:p>
            <a:r>
              <a:rPr lang="en-US" dirty="0"/>
              <a:t>Neural Networks</a:t>
            </a:r>
          </a:p>
          <a:p>
            <a:r>
              <a:rPr lang="en-US" dirty="0"/>
              <a:t>Neural Network Loss Function</a:t>
            </a:r>
          </a:p>
          <a:p>
            <a:r>
              <a:rPr lang="en-US" dirty="0"/>
              <a:t>Stochastic Gradient Descent</a:t>
            </a:r>
          </a:p>
          <a:p>
            <a:r>
              <a:rPr lang="en-US" dirty="0"/>
              <a:t>Building and Training a Network in </a:t>
            </a:r>
            <a:r>
              <a:rPr lang="en-US" dirty="0" err="1"/>
              <a:t>Keras</a:t>
            </a:r>
            <a:endParaRPr lang="en-US" dirty="0"/>
          </a:p>
          <a:p>
            <a:pPr lvl="1"/>
            <a:r>
              <a:rPr lang="en-US" dirty="0"/>
              <a:t>Synthetic data</a:t>
            </a:r>
          </a:p>
          <a:p>
            <a:pPr lvl="1"/>
            <a:r>
              <a:rPr lang="en-US" dirty="0"/>
              <a:t>MNIST</a:t>
            </a:r>
          </a:p>
          <a:p>
            <a:r>
              <a:rPr lang="en-US" dirty="0"/>
              <a:t>Backpropagation Training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12</a:t>
            </a:fld>
            <a:endParaRPr lang="en-US" dirty="0"/>
          </a:p>
        </p:txBody>
      </p:sp>
      <p:sp>
        <p:nvSpPr>
          <p:cNvPr id="5" name="Arrow: Right 4"/>
          <p:cNvSpPr/>
          <p:nvPr/>
        </p:nvSpPr>
        <p:spPr>
          <a:xfrm>
            <a:off x="446267" y="1965997"/>
            <a:ext cx="842682" cy="3976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4479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Structure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Input</a:t>
                </a:r>
                <a:r>
                  <a:rPr lang="en-US" dirty="0"/>
                  <a:t>:  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,⋯,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e>
                    </m:d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sub>
                    </m:sSub>
                  </m:oMath>
                </a14:m>
                <a:r>
                  <a:rPr lang="en-US" b="0" dirty="0"/>
                  <a:t> = number of features</a:t>
                </a:r>
              </a:p>
              <a:p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Hidden layer</a:t>
                </a:r>
                <a:r>
                  <a:rPr lang="en-US" dirty="0"/>
                  <a:t>:  </a:t>
                </a:r>
              </a:p>
              <a:p>
                <a:pPr lvl="1"/>
                <a:r>
                  <a:rPr lang="en-US" dirty="0"/>
                  <a:t>Linear transform: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Activation function</a:t>
                </a:r>
                <a:r>
                  <a:rPr lang="en-US" dirty="0"/>
                  <a:t>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𝑎𝑐𝑡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b>
                        </m:sSub>
                      </m:e>
                    </m:d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Dimension: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</m:oMath>
                </a14:m>
                <a:r>
                  <a:rPr lang="en-US" dirty="0"/>
                  <a:t> hidden units</a:t>
                </a:r>
                <a:endParaRPr lang="en-US" b="0" dirty="0"/>
              </a:p>
              <a:p>
                <a:r>
                  <a:rPr lang="en-US" b="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Output layer</a:t>
                </a:r>
                <a:r>
                  <a:rPr lang="en-US" b="0" dirty="0"/>
                  <a:t>:  </a:t>
                </a:r>
              </a:p>
              <a:p>
                <a:pPr lvl="1"/>
                <a:r>
                  <a:rPr lang="en-US" dirty="0"/>
                  <a:t>Linear transform: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sub>
                    </m:sSub>
                    <m:r>
                      <a:rPr lang="en-US" b="1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r>
                      <a:rPr lang="en-US" b="1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sub>
                    </m:sSub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Output function: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𝑂</m:t>
                            </m:r>
                          </m:sub>
                        </m:sSub>
                      </m:e>
                    </m:d>
                  </m:oMath>
                </a14:m>
                <a:endParaRPr lang="en-US" b="0" dirty="0"/>
              </a:p>
              <a:p>
                <a:pPr lvl="1"/>
                <a:r>
                  <a:rPr lang="en-US" b="0" dirty="0"/>
                  <a:t>Dimension: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sub>
                    </m:sSub>
                  </m:oMath>
                </a14:m>
                <a:r>
                  <a:rPr lang="en-US" dirty="0"/>
                  <a:t> = number of classes  / outputs</a:t>
                </a:r>
              </a:p>
              <a:p>
                <a:r>
                  <a:rPr lang="en-US" b="0" dirty="0"/>
                  <a:t>Can be used for classification or regression, </a:t>
                </a:r>
                <a:r>
                  <a:rPr lang="en-US" dirty="0"/>
                  <a:t>with different decision functions</a:t>
                </a:r>
                <a:endParaRPr lang="en-US" b="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13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6046" y="985990"/>
            <a:ext cx="3276401" cy="3931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9236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Neural Net Block Diagram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539277"/>
                <a:ext cx="10058400" cy="1330026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Hidden layer: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𝑎𝑐𝑡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  </a:t>
                </a:r>
              </a:p>
              <a:p>
                <a:r>
                  <a:rPr lang="en-US" dirty="0"/>
                  <a:t>Output layer: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Response map: 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𝑂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𝑂</m:t>
                        </m:r>
                      </m:sub>
                    </m:sSub>
                  </m:oMath>
                </a14:m>
                <a:r>
                  <a:rPr lang="en-US" dirty="0"/>
                  <a:t>) (for the case of binary classes)</a:t>
                </a:r>
              </a:p>
              <a:p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539277"/>
                <a:ext cx="10058400" cy="1330026"/>
              </a:xfrm>
              <a:blipFill>
                <a:blip r:embed="rId3"/>
                <a:stretch>
                  <a:fillRect l="-1455" t="-4587" b="-45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14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426761" y="5140605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2742130" y="5748387"/>
            <a:ext cx="1371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Hidden layer</a:t>
            </a:r>
          </a:p>
        </p:txBody>
      </p:sp>
      <p:sp>
        <p:nvSpPr>
          <p:cNvPr id="27" name="Right Brace 26"/>
          <p:cNvSpPr/>
          <p:nvPr/>
        </p:nvSpPr>
        <p:spPr>
          <a:xfrm rot="5400000">
            <a:off x="3317994" y="4291168"/>
            <a:ext cx="387323" cy="268960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TextBox 140"/>
          <p:cNvSpPr txBox="1"/>
          <p:nvPr/>
        </p:nvSpPr>
        <p:spPr>
          <a:xfrm>
            <a:off x="5599474" y="5721260"/>
            <a:ext cx="1685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Output layer</a:t>
            </a:r>
          </a:p>
        </p:txBody>
      </p:sp>
      <p:sp>
        <p:nvSpPr>
          <p:cNvPr id="142" name="Right Brace 141"/>
          <p:cNvSpPr/>
          <p:nvPr/>
        </p:nvSpPr>
        <p:spPr>
          <a:xfrm rot="5400000">
            <a:off x="6143186" y="4995558"/>
            <a:ext cx="344774" cy="120589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727E775-BF27-43F7-91B3-F02A4DFC15CC}"/>
              </a:ext>
            </a:extLst>
          </p:cNvPr>
          <p:cNvGrpSpPr/>
          <p:nvPr/>
        </p:nvGrpSpPr>
        <p:grpSpPr>
          <a:xfrm>
            <a:off x="1585170" y="2955663"/>
            <a:ext cx="9417647" cy="2539252"/>
            <a:chOff x="1585170" y="2955663"/>
            <a:chExt cx="9417647" cy="253925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/>
                <p:cNvSpPr txBox="1"/>
                <p:nvPr/>
              </p:nvSpPr>
              <p:spPr>
                <a:xfrm>
                  <a:off x="1585170" y="4758716"/>
                  <a:ext cx="36798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𝒙</m:t>
                        </m:r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6" name="TextBox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85170" y="4758716"/>
                  <a:ext cx="367986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Rectangle 7"/>
            <p:cNvSpPr/>
            <p:nvPr/>
          </p:nvSpPr>
          <p:spPr>
            <a:xfrm>
              <a:off x="2293814" y="3683547"/>
              <a:ext cx="833716" cy="162201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/>
                <p:cNvSpPr txBox="1"/>
                <p:nvPr/>
              </p:nvSpPr>
              <p:spPr>
                <a:xfrm>
                  <a:off x="1794847" y="2982263"/>
                  <a:ext cx="1879809" cy="67467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/>
                    <a:t>Linear map</a:t>
                  </a:r>
                  <a:br>
                    <a:rPr lang="en-US" dirty="0"/>
                  </a:b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Sup>
                          <m:sSubSup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" name="TextBox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94847" y="2982263"/>
                  <a:ext cx="1879809" cy="674672"/>
                </a:xfrm>
                <a:prstGeom prst="rect">
                  <a:avLst/>
                </a:prstGeom>
                <a:blipFill>
                  <a:blip r:embed="rId5"/>
                  <a:stretch>
                    <a:fillRect t="-450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/>
                <p:cNvSpPr txBox="1"/>
                <p:nvPr/>
              </p:nvSpPr>
              <p:spPr>
                <a:xfrm>
                  <a:off x="3935623" y="2973172"/>
                  <a:ext cx="1128129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Activation</a:t>
                  </a:r>
                  <a:br>
                    <a:rPr lang="en-US" dirty="0"/>
                  </a:br>
                  <a:r>
                    <a:rPr lang="en-US" dirty="0"/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𝑎𝑐𝑡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" name="TextBox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35623" y="2973172"/>
                  <a:ext cx="1128129" cy="646331"/>
                </a:xfrm>
                <a:prstGeom prst="rect">
                  <a:avLst/>
                </a:prstGeom>
                <a:blipFill>
                  <a:blip r:embed="rId6"/>
                  <a:stretch>
                    <a:fillRect l="-4865" t="-5660" r="-4865" b="-660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Oval 13"/>
            <p:cNvSpPr/>
            <p:nvPr/>
          </p:nvSpPr>
          <p:spPr>
            <a:xfrm>
              <a:off x="1729931" y="4081292"/>
              <a:ext cx="166744" cy="161365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1723657" y="4506238"/>
              <a:ext cx="166744" cy="161365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5866619" y="3686316"/>
              <a:ext cx="833716" cy="152340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0" name="Straight Arrow Connector 49"/>
            <p:cNvCxnSpPr>
              <a:stCxn id="14" idx="6"/>
            </p:cNvCxnSpPr>
            <p:nvPr/>
          </p:nvCxnSpPr>
          <p:spPr>
            <a:xfrm>
              <a:off x="1896675" y="4161975"/>
              <a:ext cx="39713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/>
            <p:nvPr/>
          </p:nvCxnSpPr>
          <p:spPr>
            <a:xfrm flipV="1">
              <a:off x="1890401" y="4549960"/>
              <a:ext cx="403413" cy="882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oup 25"/>
            <p:cNvGrpSpPr/>
            <p:nvPr/>
          </p:nvGrpSpPr>
          <p:grpSpPr>
            <a:xfrm>
              <a:off x="3121737" y="3782170"/>
              <a:ext cx="2742066" cy="278152"/>
              <a:chOff x="5290262" y="2631152"/>
              <a:chExt cx="2742066" cy="278152"/>
            </a:xfrm>
          </p:grpSpPr>
          <p:sp>
            <p:nvSpPr>
              <p:cNvPr id="59" name="Oval 58"/>
              <p:cNvSpPr/>
              <p:nvPr/>
            </p:nvSpPr>
            <p:spPr>
              <a:xfrm>
                <a:off x="5630167" y="2678550"/>
                <a:ext cx="166744" cy="161365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0" name="Straight Arrow Connector 59"/>
              <p:cNvCxnSpPr>
                <a:stCxn id="59" idx="6"/>
              </p:cNvCxnSpPr>
              <p:nvPr/>
            </p:nvCxnSpPr>
            <p:spPr>
              <a:xfrm>
                <a:off x="5796911" y="2759233"/>
                <a:ext cx="614474" cy="278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Arrow Connector 60"/>
              <p:cNvCxnSpPr/>
              <p:nvPr/>
            </p:nvCxnSpPr>
            <p:spPr>
              <a:xfrm flipV="1">
                <a:off x="6751854" y="2759232"/>
                <a:ext cx="802304" cy="242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Arrow Connector 64"/>
              <p:cNvCxnSpPr/>
              <p:nvPr/>
            </p:nvCxnSpPr>
            <p:spPr>
              <a:xfrm>
                <a:off x="5290262" y="2766237"/>
                <a:ext cx="335593" cy="142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6" name="Group 65"/>
              <p:cNvGrpSpPr/>
              <p:nvPr/>
            </p:nvGrpSpPr>
            <p:grpSpPr>
              <a:xfrm>
                <a:off x="6413541" y="2631152"/>
                <a:ext cx="338313" cy="278152"/>
                <a:chOff x="7843706" y="2141238"/>
                <a:chExt cx="612397" cy="467738"/>
              </a:xfrm>
            </p:grpSpPr>
            <p:sp>
              <p:nvSpPr>
                <p:cNvPr id="72" name="Rectangle 71"/>
                <p:cNvSpPr/>
                <p:nvPr/>
              </p:nvSpPr>
              <p:spPr>
                <a:xfrm>
                  <a:off x="7851512" y="2141238"/>
                  <a:ext cx="604591" cy="467738"/>
                </a:xfrm>
                <a:prstGeom prst="rect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" name="Freeform: Shape 72"/>
                <p:cNvSpPr/>
                <p:nvPr/>
              </p:nvSpPr>
              <p:spPr>
                <a:xfrm>
                  <a:off x="7843706" y="2254136"/>
                  <a:ext cx="612397" cy="237077"/>
                </a:xfrm>
                <a:custGeom>
                  <a:avLst/>
                  <a:gdLst>
                    <a:gd name="connsiteX0" fmla="*/ 0 w 612397"/>
                    <a:gd name="connsiteY0" fmla="*/ 229005 h 237077"/>
                    <a:gd name="connsiteX1" fmla="*/ 176169 w 612397"/>
                    <a:gd name="connsiteY1" fmla="*/ 229005 h 237077"/>
                    <a:gd name="connsiteX2" fmla="*/ 234892 w 612397"/>
                    <a:gd name="connsiteY2" fmla="*/ 145115 h 237077"/>
                    <a:gd name="connsiteX3" fmla="*/ 327171 w 612397"/>
                    <a:gd name="connsiteY3" fmla="*/ 19281 h 237077"/>
                    <a:gd name="connsiteX4" fmla="*/ 612397 w 612397"/>
                    <a:gd name="connsiteY4" fmla="*/ 2503 h 2370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12397" h="237077">
                      <a:moveTo>
                        <a:pt x="0" y="229005"/>
                      </a:moveTo>
                      <a:cubicBezTo>
                        <a:pt x="68510" y="235996"/>
                        <a:pt x="137020" y="242987"/>
                        <a:pt x="176169" y="229005"/>
                      </a:cubicBezTo>
                      <a:cubicBezTo>
                        <a:pt x="215318" y="215023"/>
                        <a:pt x="209725" y="180069"/>
                        <a:pt x="234892" y="145115"/>
                      </a:cubicBezTo>
                      <a:cubicBezTo>
                        <a:pt x="260059" y="110161"/>
                        <a:pt x="264254" y="43050"/>
                        <a:pt x="327171" y="19281"/>
                      </a:cubicBezTo>
                      <a:cubicBezTo>
                        <a:pt x="390088" y="-4488"/>
                        <a:pt x="501242" y="-993"/>
                        <a:pt x="612397" y="2503"/>
                      </a:cubicBezTo>
                    </a:path>
                  </a:pathLst>
                </a:custGeom>
                <a:noFill/>
                <a:ln w="381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67" name="Oval 66"/>
              <p:cNvSpPr/>
              <p:nvPr/>
            </p:nvSpPr>
            <p:spPr>
              <a:xfrm>
                <a:off x="7563821" y="2678550"/>
                <a:ext cx="166744" cy="161365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1" name="Straight Arrow Connector 70"/>
              <p:cNvCxnSpPr/>
              <p:nvPr/>
            </p:nvCxnSpPr>
            <p:spPr>
              <a:xfrm>
                <a:off x="7731562" y="2764129"/>
                <a:ext cx="300766" cy="421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TextBox 94"/>
                <p:cNvSpPr txBox="1"/>
                <p:nvPr/>
              </p:nvSpPr>
              <p:spPr>
                <a:xfrm>
                  <a:off x="3285431" y="5125583"/>
                  <a:ext cx="49686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5" name="TextBox 9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85431" y="5125583"/>
                  <a:ext cx="496866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TextBox 95"/>
                <p:cNvSpPr txBox="1"/>
                <p:nvPr/>
              </p:nvSpPr>
              <p:spPr>
                <a:xfrm>
                  <a:off x="5185302" y="5123416"/>
                  <a:ext cx="52732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6" name="TextBox 9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85302" y="5123416"/>
                  <a:ext cx="527324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97" name="Group 96"/>
            <p:cNvGrpSpPr/>
            <p:nvPr/>
          </p:nvGrpSpPr>
          <p:grpSpPr>
            <a:xfrm>
              <a:off x="3121737" y="4108156"/>
              <a:ext cx="2742066" cy="278152"/>
              <a:chOff x="5290262" y="2631152"/>
              <a:chExt cx="2742066" cy="278152"/>
            </a:xfrm>
          </p:grpSpPr>
          <p:sp>
            <p:nvSpPr>
              <p:cNvPr id="98" name="Oval 97"/>
              <p:cNvSpPr/>
              <p:nvPr/>
            </p:nvSpPr>
            <p:spPr>
              <a:xfrm>
                <a:off x="5630167" y="2678550"/>
                <a:ext cx="166744" cy="161365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99" name="Straight Arrow Connector 98"/>
              <p:cNvCxnSpPr>
                <a:stCxn id="98" idx="6"/>
              </p:cNvCxnSpPr>
              <p:nvPr/>
            </p:nvCxnSpPr>
            <p:spPr>
              <a:xfrm>
                <a:off x="5796911" y="2759233"/>
                <a:ext cx="614474" cy="278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Arrow Connector 99"/>
              <p:cNvCxnSpPr/>
              <p:nvPr/>
            </p:nvCxnSpPr>
            <p:spPr>
              <a:xfrm flipV="1">
                <a:off x="6751854" y="2759232"/>
                <a:ext cx="802304" cy="242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Arrow Connector 100"/>
              <p:cNvCxnSpPr/>
              <p:nvPr/>
            </p:nvCxnSpPr>
            <p:spPr>
              <a:xfrm>
                <a:off x="5290262" y="2766237"/>
                <a:ext cx="335593" cy="142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2" name="Group 101"/>
              <p:cNvGrpSpPr/>
              <p:nvPr/>
            </p:nvGrpSpPr>
            <p:grpSpPr>
              <a:xfrm>
                <a:off x="6413541" y="2631152"/>
                <a:ext cx="338313" cy="278152"/>
                <a:chOff x="7843706" y="2141238"/>
                <a:chExt cx="612397" cy="467738"/>
              </a:xfrm>
            </p:grpSpPr>
            <p:sp>
              <p:nvSpPr>
                <p:cNvPr id="105" name="Rectangle 104"/>
                <p:cNvSpPr/>
                <p:nvPr/>
              </p:nvSpPr>
              <p:spPr>
                <a:xfrm>
                  <a:off x="7851512" y="2141238"/>
                  <a:ext cx="604591" cy="467738"/>
                </a:xfrm>
                <a:prstGeom prst="rect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6" name="Freeform: Shape 105"/>
                <p:cNvSpPr/>
                <p:nvPr/>
              </p:nvSpPr>
              <p:spPr>
                <a:xfrm>
                  <a:off x="7843706" y="2254136"/>
                  <a:ext cx="612397" cy="237077"/>
                </a:xfrm>
                <a:custGeom>
                  <a:avLst/>
                  <a:gdLst>
                    <a:gd name="connsiteX0" fmla="*/ 0 w 612397"/>
                    <a:gd name="connsiteY0" fmla="*/ 229005 h 237077"/>
                    <a:gd name="connsiteX1" fmla="*/ 176169 w 612397"/>
                    <a:gd name="connsiteY1" fmla="*/ 229005 h 237077"/>
                    <a:gd name="connsiteX2" fmla="*/ 234892 w 612397"/>
                    <a:gd name="connsiteY2" fmla="*/ 145115 h 237077"/>
                    <a:gd name="connsiteX3" fmla="*/ 327171 w 612397"/>
                    <a:gd name="connsiteY3" fmla="*/ 19281 h 237077"/>
                    <a:gd name="connsiteX4" fmla="*/ 612397 w 612397"/>
                    <a:gd name="connsiteY4" fmla="*/ 2503 h 2370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12397" h="237077">
                      <a:moveTo>
                        <a:pt x="0" y="229005"/>
                      </a:moveTo>
                      <a:cubicBezTo>
                        <a:pt x="68510" y="235996"/>
                        <a:pt x="137020" y="242987"/>
                        <a:pt x="176169" y="229005"/>
                      </a:cubicBezTo>
                      <a:cubicBezTo>
                        <a:pt x="215318" y="215023"/>
                        <a:pt x="209725" y="180069"/>
                        <a:pt x="234892" y="145115"/>
                      </a:cubicBezTo>
                      <a:cubicBezTo>
                        <a:pt x="260059" y="110161"/>
                        <a:pt x="264254" y="43050"/>
                        <a:pt x="327171" y="19281"/>
                      </a:cubicBezTo>
                      <a:cubicBezTo>
                        <a:pt x="390088" y="-4488"/>
                        <a:pt x="501242" y="-993"/>
                        <a:pt x="612397" y="2503"/>
                      </a:cubicBezTo>
                    </a:path>
                  </a:pathLst>
                </a:custGeom>
                <a:noFill/>
                <a:ln w="381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03" name="Oval 102"/>
              <p:cNvSpPr/>
              <p:nvPr/>
            </p:nvSpPr>
            <p:spPr>
              <a:xfrm>
                <a:off x="7563821" y="2678550"/>
                <a:ext cx="166744" cy="161365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4" name="Straight Arrow Connector 103"/>
              <p:cNvCxnSpPr/>
              <p:nvPr/>
            </p:nvCxnSpPr>
            <p:spPr>
              <a:xfrm>
                <a:off x="7731562" y="2764129"/>
                <a:ext cx="300766" cy="421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7" name="Group 106"/>
            <p:cNvGrpSpPr/>
            <p:nvPr/>
          </p:nvGrpSpPr>
          <p:grpSpPr>
            <a:xfrm>
              <a:off x="3121737" y="4448019"/>
              <a:ext cx="2742066" cy="278152"/>
              <a:chOff x="5290262" y="2631152"/>
              <a:chExt cx="2742066" cy="278152"/>
            </a:xfrm>
          </p:grpSpPr>
          <p:sp>
            <p:nvSpPr>
              <p:cNvPr id="108" name="Oval 107"/>
              <p:cNvSpPr/>
              <p:nvPr/>
            </p:nvSpPr>
            <p:spPr>
              <a:xfrm>
                <a:off x="5630167" y="2678550"/>
                <a:ext cx="166744" cy="161365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9" name="Straight Arrow Connector 108"/>
              <p:cNvCxnSpPr>
                <a:stCxn id="108" idx="6"/>
              </p:cNvCxnSpPr>
              <p:nvPr/>
            </p:nvCxnSpPr>
            <p:spPr>
              <a:xfrm>
                <a:off x="5796911" y="2759233"/>
                <a:ext cx="614474" cy="278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Arrow Connector 109"/>
              <p:cNvCxnSpPr/>
              <p:nvPr/>
            </p:nvCxnSpPr>
            <p:spPr>
              <a:xfrm flipV="1">
                <a:off x="6751854" y="2759232"/>
                <a:ext cx="802304" cy="242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Arrow Connector 110"/>
              <p:cNvCxnSpPr/>
              <p:nvPr/>
            </p:nvCxnSpPr>
            <p:spPr>
              <a:xfrm>
                <a:off x="5290262" y="2766237"/>
                <a:ext cx="335593" cy="142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12" name="Group 111"/>
              <p:cNvGrpSpPr/>
              <p:nvPr/>
            </p:nvGrpSpPr>
            <p:grpSpPr>
              <a:xfrm>
                <a:off x="6413541" y="2631152"/>
                <a:ext cx="338313" cy="278152"/>
                <a:chOff x="7843706" y="2141238"/>
                <a:chExt cx="612397" cy="467738"/>
              </a:xfrm>
            </p:grpSpPr>
            <p:sp>
              <p:nvSpPr>
                <p:cNvPr id="115" name="Rectangle 114"/>
                <p:cNvSpPr/>
                <p:nvPr/>
              </p:nvSpPr>
              <p:spPr>
                <a:xfrm>
                  <a:off x="7851512" y="2141238"/>
                  <a:ext cx="604591" cy="467738"/>
                </a:xfrm>
                <a:prstGeom prst="rect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6" name="Freeform: Shape 115"/>
                <p:cNvSpPr/>
                <p:nvPr/>
              </p:nvSpPr>
              <p:spPr>
                <a:xfrm>
                  <a:off x="7843706" y="2254136"/>
                  <a:ext cx="612397" cy="237077"/>
                </a:xfrm>
                <a:custGeom>
                  <a:avLst/>
                  <a:gdLst>
                    <a:gd name="connsiteX0" fmla="*/ 0 w 612397"/>
                    <a:gd name="connsiteY0" fmla="*/ 229005 h 237077"/>
                    <a:gd name="connsiteX1" fmla="*/ 176169 w 612397"/>
                    <a:gd name="connsiteY1" fmla="*/ 229005 h 237077"/>
                    <a:gd name="connsiteX2" fmla="*/ 234892 w 612397"/>
                    <a:gd name="connsiteY2" fmla="*/ 145115 h 237077"/>
                    <a:gd name="connsiteX3" fmla="*/ 327171 w 612397"/>
                    <a:gd name="connsiteY3" fmla="*/ 19281 h 237077"/>
                    <a:gd name="connsiteX4" fmla="*/ 612397 w 612397"/>
                    <a:gd name="connsiteY4" fmla="*/ 2503 h 2370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12397" h="237077">
                      <a:moveTo>
                        <a:pt x="0" y="229005"/>
                      </a:moveTo>
                      <a:cubicBezTo>
                        <a:pt x="68510" y="235996"/>
                        <a:pt x="137020" y="242987"/>
                        <a:pt x="176169" y="229005"/>
                      </a:cubicBezTo>
                      <a:cubicBezTo>
                        <a:pt x="215318" y="215023"/>
                        <a:pt x="209725" y="180069"/>
                        <a:pt x="234892" y="145115"/>
                      </a:cubicBezTo>
                      <a:cubicBezTo>
                        <a:pt x="260059" y="110161"/>
                        <a:pt x="264254" y="43050"/>
                        <a:pt x="327171" y="19281"/>
                      </a:cubicBezTo>
                      <a:cubicBezTo>
                        <a:pt x="390088" y="-4488"/>
                        <a:pt x="501242" y="-993"/>
                        <a:pt x="612397" y="2503"/>
                      </a:cubicBezTo>
                    </a:path>
                  </a:pathLst>
                </a:custGeom>
                <a:noFill/>
                <a:ln w="381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13" name="Oval 112"/>
              <p:cNvSpPr/>
              <p:nvPr/>
            </p:nvSpPr>
            <p:spPr>
              <a:xfrm>
                <a:off x="7563821" y="2678550"/>
                <a:ext cx="166744" cy="161365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4" name="Straight Arrow Connector 113"/>
              <p:cNvCxnSpPr/>
              <p:nvPr/>
            </p:nvCxnSpPr>
            <p:spPr>
              <a:xfrm>
                <a:off x="7731562" y="2764129"/>
                <a:ext cx="300766" cy="421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7" name="Group 116"/>
            <p:cNvGrpSpPr/>
            <p:nvPr/>
          </p:nvGrpSpPr>
          <p:grpSpPr>
            <a:xfrm>
              <a:off x="3111306" y="4815685"/>
              <a:ext cx="2742066" cy="278152"/>
              <a:chOff x="5290262" y="2631152"/>
              <a:chExt cx="2742066" cy="278152"/>
            </a:xfrm>
          </p:grpSpPr>
          <p:sp>
            <p:nvSpPr>
              <p:cNvPr id="118" name="Oval 117"/>
              <p:cNvSpPr/>
              <p:nvPr/>
            </p:nvSpPr>
            <p:spPr>
              <a:xfrm>
                <a:off x="5630167" y="2678550"/>
                <a:ext cx="166744" cy="161365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9" name="Straight Arrow Connector 118"/>
              <p:cNvCxnSpPr>
                <a:stCxn id="118" idx="6"/>
              </p:cNvCxnSpPr>
              <p:nvPr/>
            </p:nvCxnSpPr>
            <p:spPr>
              <a:xfrm>
                <a:off x="5796911" y="2759233"/>
                <a:ext cx="614474" cy="278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Arrow Connector 119"/>
              <p:cNvCxnSpPr/>
              <p:nvPr/>
            </p:nvCxnSpPr>
            <p:spPr>
              <a:xfrm flipV="1">
                <a:off x="6751854" y="2759232"/>
                <a:ext cx="802304" cy="242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Arrow Connector 120"/>
              <p:cNvCxnSpPr/>
              <p:nvPr/>
            </p:nvCxnSpPr>
            <p:spPr>
              <a:xfrm>
                <a:off x="5290262" y="2766237"/>
                <a:ext cx="335593" cy="142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22" name="Group 121"/>
              <p:cNvGrpSpPr/>
              <p:nvPr/>
            </p:nvGrpSpPr>
            <p:grpSpPr>
              <a:xfrm>
                <a:off x="6413541" y="2631152"/>
                <a:ext cx="338313" cy="278152"/>
                <a:chOff x="7843706" y="2141238"/>
                <a:chExt cx="612397" cy="467738"/>
              </a:xfrm>
            </p:grpSpPr>
            <p:sp>
              <p:nvSpPr>
                <p:cNvPr id="125" name="Rectangle 124"/>
                <p:cNvSpPr/>
                <p:nvPr/>
              </p:nvSpPr>
              <p:spPr>
                <a:xfrm>
                  <a:off x="7851512" y="2141238"/>
                  <a:ext cx="604591" cy="467738"/>
                </a:xfrm>
                <a:prstGeom prst="rect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6" name="Freeform: Shape 125"/>
                <p:cNvSpPr/>
                <p:nvPr/>
              </p:nvSpPr>
              <p:spPr>
                <a:xfrm>
                  <a:off x="7843706" y="2254136"/>
                  <a:ext cx="612397" cy="237077"/>
                </a:xfrm>
                <a:custGeom>
                  <a:avLst/>
                  <a:gdLst>
                    <a:gd name="connsiteX0" fmla="*/ 0 w 612397"/>
                    <a:gd name="connsiteY0" fmla="*/ 229005 h 237077"/>
                    <a:gd name="connsiteX1" fmla="*/ 176169 w 612397"/>
                    <a:gd name="connsiteY1" fmla="*/ 229005 h 237077"/>
                    <a:gd name="connsiteX2" fmla="*/ 234892 w 612397"/>
                    <a:gd name="connsiteY2" fmla="*/ 145115 h 237077"/>
                    <a:gd name="connsiteX3" fmla="*/ 327171 w 612397"/>
                    <a:gd name="connsiteY3" fmla="*/ 19281 h 237077"/>
                    <a:gd name="connsiteX4" fmla="*/ 612397 w 612397"/>
                    <a:gd name="connsiteY4" fmla="*/ 2503 h 2370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12397" h="237077">
                      <a:moveTo>
                        <a:pt x="0" y="229005"/>
                      </a:moveTo>
                      <a:cubicBezTo>
                        <a:pt x="68510" y="235996"/>
                        <a:pt x="137020" y="242987"/>
                        <a:pt x="176169" y="229005"/>
                      </a:cubicBezTo>
                      <a:cubicBezTo>
                        <a:pt x="215318" y="215023"/>
                        <a:pt x="209725" y="180069"/>
                        <a:pt x="234892" y="145115"/>
                      </a:cubicBezTo>
                      <a:cubicBezTo>
                        <a:pt x="260059" y="110161"/>
                        <a:pt x="264254" y="43050"/>
                        <a:pt x="327171" y="19281"/>
                      </a:cubicBezTo>
                      <a:cubicBezTo>
                        <a:pt x="390088" y="-4488"/>
                        <a:pt x="501242" y="-993"/>
                        <a:pt x="612397" y="2503"/>
                      </a:cubicBezTo>
                    </a:path>
                  </a:pathLst>
                </a:custGeom>
                <a:noFill/>
                <a:ln w="381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23" name="Oval 122"/>
              <p:cNvSpPr/>
              <p:nvPr/>
            </p:nvSpPr>
            <p:spPr>
              <a:xfrm>
                <a:off x="7563821" y="2678550"/>
                <a:ext cx="166744" cy="161365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24" name="Straight Arrow Connector 123"/>
              <p:cNvCxnSpPr/>
              <p:nvPr/>
            </p:nvCxnSpPr>
            <p:spPr>
              <a:xfrm>
                <a:off x="7731562" y="2764129"/>
                <a:ext cx="300766" cy="421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7" name="TextBox 126"/>
                <p:cNvSpPr txBox="1"/>
                <p:nvPr/>
              </p:nvSpPr>
              <p:spPr>
                <a:xfrm>
                  <a:off x="5275221" y="2955663"/>
                  <a:ext cx="2016513" cy="67807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/>
                    <a:t>Linear map</a:t>
                  </a:r>
                  <a:br>
                    <a:rPr lang="en-US" dirty="0"/>
                  </a:b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𝑂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Sup>
                          <m:sSubSup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𝑂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𝑂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7" name="TextBox 12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75221" y="2955663"/>
                  <a:ext cx="2016513" cy="678071"/>
                </a:xfrm>
                <a:prstGeom prst="rect">
                  <a:avLst/>
                </a:prstGeom>
                <a:blipFill>
                  <a:blip r:embed="rId9"/>
                  <a:stretch>
                    <a:fillRect t="-540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9" name="Oval 128"/>
            <p:cNvSpPr/>
            <p:nvPr/>
          </p:nvSpPr>
          <p:spPr>
            <a:xfrm>
              <a:off x="7053487" y="4178781"/>
              <a:ext cx="166744" cy="161365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0" name="Straight Arrow Connector 129"/>
            <p:cNvCxnSpPr>
              <a:stCxn id="129" idx="6"/>
            </p:cNvCxnSpPr>
            <p:nvPr/>
          </p:nvCxnSpPr>
          <p:spPr>
            <a:xfrm>
              <a:off x="7220231" y="4259464"/>
              <a:ext cx="438918" cy="700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Arrow Connector 131"/>
            <p:cNvCxnSpPr/>
            <p:nvPr/>
          </p:nvCxnSpPr>
          <p:spPr>
            <a:xfrm>
              <a:off x="6713582" y="4266468"/>
              <a:ext cx="335593" cy="142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9" name="TextBox 138"/>
                <p:cNvSpPr txBox="1"/>
                <p:nvPr/>
              </p:nvSpPr>
              <p:spPr>
                <a:xfrm>
                  <a:off x="6881378" y="4754084"/>
                  <a:ext cx="49686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𝑂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9" name="TextBox 13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81378" y="4754084"/>
                  <a:ext cx="496866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8" name="Rectangle 77"/>
            <p:cNvSpPr/>
            <p:nvPr/>
          </p:nvSpPr>
          <p:spPr>
            <a:xfrm>
              <a:off x="7646362" y="3689040"/>
              <a:ext cx="833716" cy="152340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/>
            <p:cNvSpPr/>
            <p:nvPr/>
          </p:nvSpPr>
          <p:spPr>
            <a:xfrm>
              <a:off x="7043094" y="4536277"/>
              <a:ext cx="166744" cy="161365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0" name="Straight Arrow Connector 79"/>
            <p:cNvCxnSpPr>
              <a:stCxn id="79" idx="6"/>
            </p:cNvCxnSpPr>
            <p:nvPr/>
          </p:nvCxnSpPr>
          <p:spPr>
            <a:xfrm>
              <a:off x="7209838" y="4616960"/>
              <a:ext cx="438918" cy="700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/>
            <p:cNvCxnSpPr/>
            <p:nvPr/>
          </p:nvCxnSpPr>
          <p:spPr>
            <a:xfrm>
              <a:off x="6703189" y="4623964"/>
              <a:ext cx="335593" cy="142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/>
            <p:cNvCxnSpPr/>
            <p:nvPr/>
          </p:nvCxnSpPr>
          <p:spPr>
            <a:xfrm>
              <a:off x="8480078" y="4487552"/>
              <a:ext cx="438918" cy="700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TextBox 82"/>
            <p:cNvSpPr txBox="1"/>
            <p:nvPr/>
          </p:nvSpPr>
          <p:spPr>
            <a:xfrm>
              <a:off x="7496013" y="2990320"/>
              <a:ext cx="113441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Response </a:t>
              </a:r>
              <a:br>
                <a:rPr lang="en-US" dirty="0"/>
              </a:br>
              <a:r>
                <a:rPr lang="en-US" dirty="0"/>
                <a:t>map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/>
                <p:cNvSpPr txBox="1"/>
                <p:nvPr/>
              </p:nvSpPr>
              <p:spPr>
                <a:xfrm>
                  <a:off x="8972518" y="4286809"/>
                  <a:ext cx="203029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𝑂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𝑂</m:t>
                          </m:r>
                        </m:sub>
                      </m:sSub>
                    </m:oMath>
                  </a14:m>
                  <a:r>
                    <a:rPr lang="en-US" dirty="0"/>
                    <a:t>)</a:t>
                  </a:r>
                </a:p>
              </p:txBody>
            </p:sp>
          </mc:Choice>
          <mc:Fallback xmlns="">
            <p:sp>
              <p:nvSpPr>
                <p:cNvPr id="10" name="TextBox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72518" y="4286809"/>
                  <a:ext cx="2030299" cy="369332"/>
                </a:xfrm>
                <a:prstGeom prst="rect">
                  <a:avLst/>
                </a:prstGeom>
                <a:blipFill>
                  <a:blip r:embed="rId11"/>
                  <a:stretch>
                    <a:fillRect t="-8197" r="-1502" b="-245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6553149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4354" y="3323985"/>
            <a:ext cx="3301634" cy="219670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Terminology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Hidden variables</a:t>
                </a:r>
                <a:r>
                  <a:rPr lang="en-US" dirty="0"/>
                  <a:t>:  the variables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These are not directly observed</a:t>
                </a:r>
              </a:p>
              <a:p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Hidden units</a:t>
                </a:r>
                <a:r>
                  <a:rPr lang="en-US" dirty="0"/>
                  <a:t>:  The functions that compute: 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i="1" smtClean="0">
                            <a:latin typeface="Cambria Math" panose="02040503050406030204" pitchFamily="18" charset="0"/>
                          </a:rPr>
                          <m:t>z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𝑗𝑖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,  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 function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called the 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activation function</a:t>
                </a:r>
              </a:p>
              <a:p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Output units</a:t>
                </a:r>
                <a:r>
                  <a:rPr lang="en-US" dirty="0"/>
                  <a:t>:  The functions that compute</a:t>
                </a:r>
              </a:p>
              <a:p>
                <a:pPr lvl="1"/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𝑂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𝑗𝑖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𝑂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9573288" y="4123644"/>
                <a:ext cx="630877" cy="39164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3288" y="4123644"/>
                <a:ext cx="630877" cy="39164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8155171" y="3508362"/>
                <a:ext cx="604396" cy="39164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5171" y="3508362"/>
                <a:ext cx="604396" cy="39164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7678921" y="4952352"/>
                <a:ext cx="596317" cy="38151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8921" y="4952352"/>
                <a:ext cx="596317" cy="38151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/>
          <p:cNvSpPr/>
          <p:nvPr/>
        </p:nvSpPr>
        <p:spPr>
          <a:xfrm>
            <a:off x="8223596" y="4084385"/>
            <a:ext cx="442414" cy="1822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858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Response Map or Output Activation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Last layer depends on type of response</a:t>
                </a:r>
              </a:p>
              <a:p>
                <a:r>
                  <a:rPr lang="en-US" dirty="0"/>
                  <a:t>Binary classification: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=±1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sub>
                    </m:sSub>
                  </m:oMath>
                </a14:m>
                <a:r>
                  <a:rPr lang="en-US" dirty="0"/>
                  <a:t> is a scalar</a:t>
                </a:r>
              </a:p>
              <a:p>
                <a:pPr lvl="1"/>
                <a:r>
                  <a:rPr lang="en-US" dirty="0"/>
                  <a:t>Hard decision: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sign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𝑂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Soft decision: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type m:val="li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(1+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</m:sub>
                            </m:sSub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Multi-class classification: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=1,…,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𝑂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,⋯,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/>
                  <a:t>  is a vector</a:t>
                </a:r>
              </a:p>
              <a:p>
                <a:pPr lvl="1"/>
                <a:r>
                  <a:rPr lang="en-US" dirty="0"/>
                  <a:t>Hard decision: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arg</m:t>
                        </m:r>
                      </m:fName>
                      <m:e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max</m:t>
                                </m:r>
                              </m:e>
                              <m:li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lim>
                            </m:limLow>
                          </m:fName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func>
                      </m:e>
                    </m:func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Soft decision: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𝑂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 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𝑂</m:t>
                            </m:r>
                          </m:sub>
                        </m:sSub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box>
                      <m:box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boxPr>
                      <m:e>
                        <m:argPr>
                          <m:argSz m:val="-1"/>
                        </m:argP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𝑂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sup>
                            </m:sSup>
                          </m:num>
                          <m:den>
                            <m:nary>
                              <m:naryPr>
                                <m:chr m:val="∑"/>
                                <m:limLoc m:val="subSup"/>
                                <m:supHide m:val="on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ℓ</m:t>
                                </m:r>
                              </m:sub>
                              <m:sup/>
                              <m:e>
                                <m:sSup>
                                  <m:sSup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𝑜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,ℓ</m:t>
                                        </m:r>
                                      </m:sub>
                                    </m:sSub>
                                  </m:sup>
                                </m:sSup>
                              </m:e>
                            </m:nary>
                          </m:den>
                        </m:f>
                      </m:e>
                    </m:box>
                  </m:oMath>
                </a14:m>
                <a:r>
                  <a:rPr lang="en-US" dirty="0"/>
                  <a:t>  (</a:t>
                </a:r>
                <a:r>
                  <a:rPr lang="en-US" dirty="0" err="1"/>
                  <a:t>softmax</a:t>
                </a:r>
                <a:r>
                  <a:rPr lang="en-US" dirty="0"/>
                  <a:t>) </a:t>
                </a:r>
              </a:p>
              <a:p>
                <a:r>
                  <a:rPr lang="en-US" dirty="0"/>
                  <a:t>Regression: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sub>
                    </m:sSub>
                  </m:oMath>
                </a14:m>
                <a:r>
                  <a:rPr lang="en-US" dirty="0"/>
                  <a:t> (linear output layer)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455" t="-21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8616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Hidden Activation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Two common activation functions</a:t>
                </a:r>
              </a:p>
              <a:p>
                <a:r>
                  <a:rPr lang="en-US" dirty="0"/>
                  <a:t>Sigmoid: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𝑎𝑐𝑡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type m:val="li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(1+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)</m:t>
                        </m:r>
                      </m:den>
                    </m:f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Benefits:  Values are bounded</a:t>
                </a:r>
              </a:p>
              <a:p>
                <a:pPr lvl="1"/>
                <a:r>
                  <a:rPr lang="en-US" dirty="0"/>
                  <a:t>Often used for small networks</a:t>
                </a:r>
              </a:p>
              <a:p>
                <a:endParaRPr lang="en-US" dirty="0"/>
              </a:p>
              <a:p>
                <a:r>
                  <a:rPr lang="en-US" dirty="0"/>
                  <a:t>Rectified linear unit (</a:t>
                </a:r>
                <a:r>
                  <a:rPr lang="en-US" dirty="0" err="1"/>
                  <a:t>ReLU</a:t>
                </a:r>
                <a:r>
                  <a:rPr lang="en-US" dirty="0"/>
                  <a:t>):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𝑎𝑐𝑡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max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⁡(0,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Can add sparsity (more on this later)</a:t>
                </a:r>
              </a:p>
              <a:p>
                <a:pPr lvl="1"/>
                <a:r>
                  <a:rPr lang="en-US" dirty="0"/>
                  <a:t>Often used for larger networks</a:t>
                </a:r>
              </a:p>
              <a:p>
                <a:pPr lvl="1"/>
                <a:r>
                  <a:rPr lang="en-US" dirty="0"/>
                  <a:t>Esp. in combination with dropout</a:t>
                </a:r>
                <a:br>
                  <a:rPr lang="en-US" dirty="0"/>
                </a:b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261" t="-1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17</a:t>
            </a:fld>
            <a:endParaRPr lang="en-US" dirty="0"/>
          </a:p>
        </p:txBody>
      </p:sp>
      <p:pic>
        <p:nvPicPr>
          <p:cNvPr id="2050" name="Picture 2" descr="Image resul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2706" y="2072308"/>
            <a:ext cx="3314088" cy="1437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6480" y="3817775"/>
            <a:ext cx="3138818" cy="2282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3637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Number of Parameters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Content Placeholder 4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785389980"/>
                  </p:ext>
                </p:extLst>
              </p:nvPr>
            </p:nvGraphicFramePr>
            <p:xfrm>
              <a:off x="1096963" y="1539875"/>
              <a:ext cx="9651719" cy="22250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944804">
                      <a:extLst>
                        <a:ext uri="{9D8B030D-6E8A-4147-A177-3AD203B41FA5}">
                          <a16:colId xmlns:a16="http://schemas.microsoft.com/office/drawing/2014/main" val="1175811115"/>
                        </a:ext>
                      </a:extLst>
                    </a:gridCol>
                    <a:gridCol w="1721470">
                      <a:extLst>
                        <a:ext uri="{9D8B030D-6E8A-4147-A177-3AD203B41FA5}">
                          <a16:colId xmlns:a16="http://schemas.microsoft.com/office/drawing/2014/main" val="2179964321"/>
                        </a:ext>
                      </a:extLst>
                    </a:gridCol>
                    <a:gridCol w="1766567">
                      <a:extLst>
                        <a:ext uri="{9D8B030D-6E8A-4147-A177-3AD203B41FA5}">
                          <a16:colId xmlns:a16="http://schemas.microsoft.com/office/drawing/2014/main" val="2647043569"/>
                        </a:ext>
                      </a:extLst>
                    </a:gridCol>
                    <a:gridCol w="3218878">
                      <a:extLst>
                        <a:ext uri="{9D8B030D-6E8A-4147-A177-3AD203B41FA5}">
                          <a16:colId xmlns:a16="http://schemas.microsoft.com/office/drawing/2014/main" val="126935900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Layer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Symbol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Number parameters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839664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Hidden</a:t>
                          </a:r>
                          <a:r>
                            <a:rPr lang="en-US" baseline="0" dirty="0"/>
                            <a:t> layer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Bias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sub>
                              </m:sSub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806043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Weights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sub>
                              </m:sSub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9136878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Output layer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Bias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𝑂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𝑂</m:t>
                                  </m:r>
                                </m:sub>
                              </m:sSub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485658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Weights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𝑂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𝑂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sub>
                              </m:sSub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0837021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Total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𝑂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+1)</m:t>
                              </m:r>
                            </m:oMath>
                          </a14:m>
                          <a:r>
                            <a:rPr lang="en-US" dirty="0"/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8759076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Content Placeholder 4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785389980"/>
                  </p:ext>
                </p:extLst>
              </p:nvPr>
            </p:nvGraphicFramePr>
            <p:xfrm>
              <a:off x="1096963" y="1539875"/>
              <a:ext cx="9651719" cy="22250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944804">
                      <a:extLst>
                        <a:ext uri="{9D8B030D-6E8A-4147-A177-3AD203B41FA5}">
                          <a16:colId xmlns:a16="http://schemas.microsoft.com/office/drawing/2014/main" val="1175811115"/>
                        </a:ext>
                      </a:extLst>
                    </a:gridCol>
                    <a:gridCol w="1721470">
                      <a:extLst>
                        <a:ext uri="{9D8B030D-6E8A-4147-A177-3AD203B41FA5}">
                          <a16:colId xmlns:a16="http://schemas.microsoft.com/office/drawing/2014/main" val="2179964321"/>
                        </a:ext>
                      </a:extLst>
                    </a:gridCol>
                    <a:gridCol w="1766567">
                      <a:extLst>
                        <a:ext uri="{9D8B030D-6E8A-4147-A177-3AD203B41FA5}">
                          <a16:colId xmlns:a16="http://schemas.microsoft.com/office/drawing/2014/main" val="2647043569"/>
                        </a:ext>
                      </a:extLst>
                    </a:gridCol>
                    <a:gridCol w="3218878">
                      <a:extLst>
                        <a:ext uri="{9D8B030D-6E8A-4147-A177-3AD203B41FA5}">
                          <a16:colId xmlns:a16="http://schemas.microsoft.com/office/drawing/2014/main" val="126935900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Layer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Symbol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Number parameters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839664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Hidden</a:t>
                          </a:r>
                          <a:r>
                            <a:rPr lang="en-US" baseline="0" dirty="0"/>
                            <a:t> layer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Bias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64483" t="-108197" r="-183793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99811" t="-108197" r="-756" b="-4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806043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Weights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64483" t="-208197" r="-183793" b="-3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99811" t="-208197" r="-756" b="-3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9136878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Output layer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Bias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64483" t="-308197" r="-183793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99811" t="-308197" r="-756" b="-2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485658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Weights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64483" t="-408197" r="-183793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99811" t="-408197" r="-756" b="-1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0837021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Total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99811" t="-508197" r="-756" b="-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8759076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18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/>
              <p:cNvSpPr txBox="1">
                <a:spLocks/>
              </p:cNvSpPr>
              <p:nvPr/>
            </p:nvSpPr>
            <p:spPr>
              <a:xfrm>
                <a:off x="1096963" y="4043082"/>
                <a:ext cx="10058717" cy="1826012"/>
              </a:xfrm>
              <a:prstGeom prst="rect">
                <a:avLst/>
              </a:prstGeom>
            </p:spPr>
            <p:txBody>
              <a:bodyPr vert="horz" lIns="0" tIns="45720" rIns="0" bIns="45720" rtlCol="0">
                <a:normAutofit/>
              </a:bodyPr>
              <a:lstStyle>
                <a:lvl1pPr marL="91440" indent="-9144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chemeClr val="accent1"/>
                  </a:buClr>
                  <a:buSzPct val="100000"/>
                  <a:buFont typeface="Wingdings" panose="05000000000000000000" pitchFamily="2" charset="2"/>
                  <a:buChar char="q"/>
                  <a:defRPr sz="20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38404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56692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74980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93268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11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3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15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17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b="0" dirty="0"/>
                  <a:t>Sizes: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input dimension,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</m:oMath>
                </a14:m>
                <a:r>
                  <a:rPr lang="en-US" dirty="0"/>
                  <a:t>= number of hidden units,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sub>
                    </m:sSub>
                  </m:oMath>
                </a14:m>
                <a:r>
                  <a:rPr lang="en-US" dirty="0"/>
                  <a:t>=output dimension</a:t>
                </a:r>
              </a:p>
              <a:p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</m:oMath>
                </a14:m>
                <a:r>
                  <a:rPr lang="en-US" dirty="0"/>
                  <a:t>= number of hidden units is a free parameter</a:t>
                </a:r>
              </a:p>
              <a:p>
                <a:r>
                  <a:rPr lang="en-US" dirty="0"/>
                  <a:t>Discuss selection later</a:t>
                </a:r>
              </a:p>
            </p:txBody>
          </p:sp>
        </mc:Choice>
        <mc:Fallback xmlns="">
          <p:sp>
            <p:nvSpPr>
              <p:cNvPr id="6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963" y="4043082"/>
                <a:ext cx="10058717" cy="1826012"/>
              </a:xfrm>
              <a:prstGeom prst="rect">
                <a:avLst/>
              </a:prstGeom>
              <a:blipFill>
                <a:blip r:embed="rId4"/>
                <a:stretch>
                  <a:fillRect l="-1455" t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364792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Inspiration from Biology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70494" y="1539277"/>
            <a:ext cx="5185185" cy="4329817"/>
          </a:xfrm>
        </p:spPr>
        <p:txBody>
          <a:bodyPr/>
          <a:lstStyle/>
          <a:p>
            <a:r>
              <a:rPr lang="en-US" dirty="0"/>
              <a:t>Simple model of neurons</a:t>
            </a:r>
          </a:p>
          <a:p>
            <a:pPr lvl="1"/>
            <a:r>
              <a:rPr lang="en-US" dirty="0"/>
              <a:t>Dendrites:  Input currents from other neurons</a:t>
            </a:r>
          </a:p>
          <a:p>
            <a:pPr lvl="1"/>
            <a:r>
              <a:rPr lang="en-US" dirty="0"/>
              <a:t>Soma:  Cell body, accumulation of charge</a:t>
            </a:r>
          </a:p>
          <a:p>
            <a:pPr lvl="1"/>
            <a:r>
              <a:rPr lang="en-US" dirty="0"/>
              <a:t>Axon:  Outputs to other neurons</a:t>
            </a:r>
          </a:p>
          <a:p>
            <a:pPr lvl="1"/>
            <a:r>
              <a:rPr lang="en-US" dirty="0"/>
              <a:t>Synapse:  Junction between neurons</a:t>
            </a:r>
          </a:p>
          <a:p>
            <a:r>
              <a:rPr lang="en-US" dirty="0"/>
              <a:t>Operation:</a:t>
            </a:r>
          </a:p>
          <a:p>
            <a:pPr lvl="1"/>
            <a:r>
              <a:rPr lang="en-US" dirty="0"/>
              <a:t>Take weighted sum of input current</a:t>
            </a:r>
          </a:p>
          <a:p>
            <a:pPr lvl="1"/>
            <a:r>
              <a:rPr lang="en-US" dirty="0"/>
              <a:t>Outputs when sum reaches a threshold</a:t>
            </a:r>
          </a:p>
          <a:p>
            <a:r>
              <a:rPr lang="en-US" dirty="0"/>
              <a:t>Each neuron is like one unit in neural network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19</a:t>
            </a:fld>
            <a:endParaRPr lang="en-US" dirty="0"/>
          </a:p>
        </p:txBody>
      </p:sp>
      <p:pic>
        <p:nvPicPr>
          <p:cNvPr id="2050" name="Picture 2" descr="Image result for neur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80" y="1663492"/>
            <a:ext cx="4522311" cy="2040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348" y="3914766"/>
            <a:ext cx="4848787" cy="1828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5003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A2772-5392-465D-9242-BACB8B94E9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AE0AD6-4361-4A96-8750-56F4A3B5F3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Mathematically describe a neural network with a single hidden layer</a:t>
            </a:r>
          </a:p>
          <a:p>
            <a:pPr lvl="1"/>
            <a:r>
              <a:rPr lang="en-US" dirty="0"/>
              <a:t>Describe mappings for the hidden and output units</a:t>
            </a:r>
          </a:p>
          <a:p>
            <a:r>
              <a:rPr lang="en-US" dirty="0"/>
              <a:t>Manually compute output regions for very simple networks</a:t>
            </a:r>
          </a:p>
          <a:p>
            <a:r>
              <a:rPr lang="en-US" dirty="0"/>
              <a:t>Select the loss function based on the problem type</a:t>
            </a:r>
          </a:p>
          <a:p>
            <a:r>
              <a:rPr lang="en-US" dirty="0"/>
              <a:t>Build and train a simple neural network in </a:t>
            </a:r>
            <a:r>
              <a:rPr lang="en-US" dirty="0" err="1"/>
              <a:t>Keras</a:t>
            </a:r>
            <a:endParaRPr lang="en-US" dirty="0"/>
          </a:p>
          <a:p>
            <a:r>
              <a:rPr lang="en-US" dirty="0"/>
              <a:t>Write the formulas for gradients using backpropagation</a:t>
            </a:r>
          </a:p>
          <a:p>
            <a:r>
              <a:rPr lang="en-US" dirty="0"/>
              <a:t>Describe mini-batches in stochastic gradient descent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FD2A3B-D3C5-4250-8531-9A37EAF33C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67759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Interest in understanding the brain for thousands of years</a:t>
            </a:r>
          </a:p>
          <a:p>
            <a:r>
              <a:rPr lang="en-US" dirty="0"/>
              <a:t>1940s:  Donald Hebb.  Hebbian learning for neural plasticity</a:t>
            </a:r>
          </a:p>
          <a:p>
            <a:pPr lvl="1"/>
            <a:r>
              <a:rPr lang="en-US" dirty="0"/>
              <a:t>Hypothesized rule for updating synaptic weights in biological neurons</a:t>
            </a:r>
          </a:p>
          <a:p>
            <a:r>
              <a:rPr lang="en-US" dirty="0"/>
              <a:t>1950s:  Frank Rosenblatt:  Coined the term perceptron</a:t>
            </a:r>
          </a:p>
          <a:p>
            <a:pPr lvl="1"/>
            <a:r>
              <a:rPr lang="en-US" dirty="0"/>
              <a:t>Essentially single layer classifier, similar to logistic classification</a:t>
            </a:r>
          </a:p>
          <a:p>
            <a:pPr lvl="1"/>
            <a:r>
              <a:rPr lang="en-US" dirty="0"/>
              <a:t>Early computer implementations</a:t>
            </a:r>
          </a:p>
          <a:p>
            <a:pPr lvl="1"/>
            <a:r>
              <a:rPr lang="en-US" dirty="0"/>
              <a:t>But, Limitations of linear classifiers and computer power</a:t>
            </a:r>
          </a:p>
          <a:p>
            <a:r>
              <a:rPr lang="en-US" dirty="0"/>
              <a:t>1960s:  Backpropagation:  Efficient way to train multi-layer networks</a:t>
            </a:r>
          </a:p>
          <a:p>
            <a:pPr lvl="1"/>
            <a:r>
              <a:rPr lang="en-US" dirty="0"/>
              <a:t>More on this later</a:t>
            </a:r>
          </a:p>
          <a:p>
            <a:r>
              <a:rPr lang="en-US" dirty="0"/>
              <a:t>1980s:  Resurgence with greater computational power</a:t>
            </a:r>
          </a:p>
          <a:p>
            <a:r>
              <a:rPr lang="en-US" dirty="0"/>
              <a:t>2005+:  Deep networks</a:t>
            </a:r>
          </a:p>
          <a:p>
            <a:pPr lvl="1"/>
            <a:r>
              <a:rPr lang="en-US" dirty="0"/>
              <a:t>Many more layers.  Increased computational power and data</a:t>
            </a:r>
          </a:p>
          <a:p>
            <a:pPr lvl="1"/>
            <a:r>
              <a:rPr lang="en-US" dirty="0"/>
              <a:t>Enabled first breakthroughs in various image and text processing.</a:t>
            </a:r>
          </a:p>
          <a:p>
            <a:pPr lvl="1"/>
            <a:r>
              <a:rPr lang="en-US" dirty="0"/>
              <a:t>Next lecture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20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9431" y="1771988"/>
            <a:ext cx="2676525" cy="1704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917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Motivating Idea:  Nonlinear classifiers from linear features</a:t>
            </a:r>
          </a:p>
          <a:p>
            <a:r>
              <a:rPr lang="en-US" dirty="0"/>
              <a:t>Neural Networks</a:t>
            </a:r>
          </a:p>
          <a:p>
            <a:r>
              <a:rPr lang="en-US" dirty="0"/>
              <a:t>Neural Network Loss Function</a:t>
            </a:r>
          </a:p>
          <a:p>
            <a:r>
              <a:rPr lang="en-US" dirty="0"/>
              <a:t>Stochastic Gradient Descent</a:t>
            </a:r>
          </a:p>
          <a:p>
            <a:r>
              <a:rPr lang="en-US" dirty="0"/>
              <a:t>Building and Training a Network in </a:t>
            </a:r>
            <a:r>
              <a:rPr lang="en-US" dirty="0" err="1"/>
              <a:t>Keras</a:t>
            </a:r>
            <a:endParaRPr lang="en-US" dirty="0"/>
          </a:p>
          <a:p>
            <a:pPr lvl="1"/>
            <a:r>
              <a:rPr lang="en-US" dirty="0"/>
              <a:t>Synthetic data</a:t>
            </a:r>
          </a:p>
          <a:p>
            <a:pPr lvl="1"/>
            <a:r>
              <a:rPr lang="en-US" dirty="0"/>
              <a:t>MNIST</a:t>
            </a:r>
          </a:p>
          <a:p>
            <a:r>
              <a:rPr lang="en-US" dirty="0"/>
              <a:t>Backpropagation Training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21</a:t>
            </a:fld>
            <a:endParaRPr lang="en-US" dirty="0"/>
          </a:p>
        </p:txBody>
      </p:sp>
      <p:sp>
        <p:nvSpPr>
          <p:cNvPr id="5" name="Arrow: Right 4"/>
          <p:cNvSpPr/>
          <p:nvPr/>
        </p:nvSpPr>
        <p:spPr>
          <a:xfrm>
            <a:off x="415787" y="2402877"/>
            <a:ext cx="842682" cy="3976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993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a Neural Network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Given data: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=1,…,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US" dirty="0"/>
              </a:p>
              <a:p>
                <a:r>
                  <a:rPr lang="en-US" dirty="0"/>
                  <a:t>Learn parameters: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Weights and biases for hidden and output layers</a:t>
                </a:r>
              </a:p>
              <a:p>
                <a:r>
                  <a:rPr lang="en-US" dirty="0"/>
                  <a:t>Will minimize a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loss function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br>
                  <a:rPr lang="en-US" dirty="0"/>
                </a:b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arg</m:t>
                        </m:r>
                      </m:fName>
                      <m:e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min</m:t>
                                </m:r>
                              </m:e>
                              <m:li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lim>
                            </m:limLow>
                          </m:fNam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d>
                          </m:e>
                        </m:func>
                      </m:e>
                    </m:func>
                  </m:oMath>
                </a14:m>
                <a:endParaRPr lang="en-US" dirty="0"/>
              </a:p>
              <a:p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dirty="0"/>
                  <a:t> = measures how well parameters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 fit training data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br>
                  <a:rPr lang="en-US" dirty="0"/>
                </a:br>
                <a:br>
                  <a:rPr lang="en-US" dirty="0"/>
                </a:b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4802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628E1A-C576-4976-90AB-EF9FC71AC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 on Indexing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316BCB4-03A9-47B5-9AC1-EA1ADC7BEED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Neural networks are often processed in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batches</a:t>
                </a:r>
              </a:p>
              <a:p>
                <a:pPr lvl="1"/>
                <a:r>
                  <a:rPr lang="en-US" dirty="0"/>
                  <a:t>Set of training or test samples</a:t>
                </a: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Need notation for single and batch input case</a:t>
                </a:r>
              </a:p>
              <a:p>
                <a:r>
                  <a:rPr lang="en-US" dirty="0"/>
                  <a:t>For a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single</a:t>
                </a:r>
                <a:r>
                  <a:rPr lang="en-US" dirty="0"/>
                  <a:t> input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endParaRPr lang="en-US" b="1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j-</a:t>
                </a:r>
                <a:r>
                  <a:rPr lang="en-US" dirty="0" err="1"/>
                  <a:t>th</a:t>
                </a:r>
                <a:r>
                  <a:rPr lang="en-US" dirty="0"/>
                  <a:t> feature of the input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= j-</a:t>
                </a:r>
                <a:r>
                  <a:rPr lang="en-US" dirty="0" err="1"/>
                  <a:t>th</a:t>
                </a:r>
                <a:r>
                  <a:rPr lang="en-US" dirty="0"/>
                  <a:t> component of hidden and output variables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𝑂</m:t>
                    </m:r>
                  </m:oMath>
                </a14:m>
                <a:r>
                  <a:rPr lang="en-US" dirty="0"/>
                  <a:t> stand for Hidden and Output.  Not an index</a:t>
                </a:r>
              </a:p>
              <a:p>
                <a:pPr lvl="1"/>
                <a:r>
                  <a:rPr lang="en-US" dirty="0"/>
                  <a:t>Write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if they are scalar (i.e. do not write index)</a:t>
                </a:r>
              </a:p>
              <a:p>
                <a:r>
                  <a:rPr lang="en-US" dirty="0"/>
                  <a:t>For a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batch</a:t>
                </a:r>
                <a:r>
                  <a:rPr lang="en-US" dirty="0"/>
                  <a:t> of inputs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,….,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j-</a:t>
                </a:r>
                <a:r>
                  <a:rPr lang="en-US" dirty="0" err="1"/>
                  <a:t>th</a:t>
                </a:r>
                <a:r>
                  <a:rPr lang="en-US" dirty="0"/>
                  <a:t> feature of the input sample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𝑂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= j-</a:t>
                </a:r>
                <a:r>
                  <a:rPr lang="en-US" dirty="0" err="1"/>
                  <a:t>th</a:t>
                </a:r>
                <a:r>
                  <a:rPr lang="en-US" dirty="0"/>
                  <a:t> component of hidden and output variables for sample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316BCB4-03A9-47B5-9AC1-EA1ADC7BEED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261" t="-1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8557CA-1BD3-44EF-B271-3B97D0B04D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26470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F36135-2507-47A4-95F5-945B19A73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Selecting the Right Loss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6290F4C-269B-4FC9-9992-8FC4D234B50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539278"/>
                <a:ext cx="10058400" cy="882910"/>
              </a:xfrm>
            </p:spPr>
            <p:txBody>
              <a:bodyPr/>
              <a:lstStyle/>
              <a:p>
                <a:r>
                  <a:rPr lang="en-US" dirty="0"/>
                  <a:t>Depends on the problem type</a:t>
                </a:r>
              </a:p>
              <a:p>
                <a:r>
                  <a:rPr lang="en-US" dirty="0"/>
                  <a:t>Always compare final output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𝑂𝑖</m:t>
                        </m:r>
                      </m:sub>
                    </m:sSub>
                  </m:oMath>
                </a14:m>
                <a:r>
                  <a:rPr lang="en-US" dirty="0"/>
                  <a:t> with target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6290F4C-269B-4FC9-9992-8FC4D234B50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539278"/>
                <a:ext cx="10058400" cy="882910"/>
              </a:xfrm>
              <a:blipFill>
                <a:blip r:embed="rId3"/>
                <a:stretch>
                  <a:fillRect l="-1455" t="-7639" b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07FDB2-01B1-4A0D-AA49-105A1DB696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32D90BD1-0EC7-4F71-A127-D73F2DF79080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020323" y="2503112"/>
              <a:ext cx="10652868" cy="335874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73885">
                      <a:extLst>
                        <a:ext uri="{9D8B030D-6E8A-4147-A177-3AD203B41FA5}">
                          <a16:colId xmlns:a16="http://schemas.microsoft.com/office/drawing/2014/main" val="2934071719"/>
                        </a:ext>
                      </a:extLst>
                    </a:gridCol>
                    <a:gridCol w="1937267">
                      <a:extLst>
                        <a:ext uri="{9D8B030D-6E8A-4147-A177-3AD203B41FA5}">
                          <a16:colId xmlns:a16="http://schemas.microsoft.com/office/drawing/2014/main" val="4186306828"/>
                        </a:ext>
                      </a:extLst>
                    </a:gridCol>
                    <a:gridCol w="2452985">
                      <a:extLst>
                        <a:ext uri="{9D8B030D-6E8A-4147-A177-3AD203B41FA5}">
                          <a16:colId xmlns:a16="http://schemas.microsoft.com/office/drawing/2014/main" val="2339271779"/>
                        </a:ext>
                      </a:extLst>
                    </a:gridCol>
                    <a:gridCol w="1536970">
                      <a:extLst>
                        <a:ext uri="{9D8B030D-6E8A-4147-A177-3AD203B41FA5}">
                          <a16:colId xmlns:a16="http://schemas.microsoft.com/office/drawing/2014/main" val="2847210519"/>
                        </a:ext>
                      </a:extLst>
                    </a:gridCol>
                    <a:gridCol w="3151761">
                      <a:extLst>
                        <a:ext uri="{9D8B030D-6E8A-4147-A177-3AD203B41FA5}">
                          <a16:colId xmlns:a16="http://schemas.microsoft.com/office/drawing/2014/main" val="2986833299"/>
                        </a:ext>
                      </a:extLst>
                    </a:gridCol>
                  </a:tblGrid>
                  <a:tr h="427473"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Problem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Target 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6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1" i="1" smtClean="0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en-US" sz="1600" b="1" i="1" smtClean="0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oMath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/>
                            <a:t>Output 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6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1" i="1" smtClean="0"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</m:e>
                                <m:sub>
                                  <m:r>
                                    <a:rPr lang="en-US" sz="1600" b="1" i="1" smtClean="0">
                                      <a:latin typeface="Cambria Math" panose="02040503050406030204" pitchFamily="18" charset="0"/>
                                    </a:rPr>
                                    <m:t>𝑶𝒊</m:t>
                                  </m:r>
                                </m:sub>
                              </m:sSub>
                            </m:oMath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Loss function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Formula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16408144"/>
                      </a:ext>
                    </a:extLst>
                  </a:tr>
                  <a:tr h="737830"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Regression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600" b="0" dirty="0"/>
                            <a:t> = S</a:t>
                          </a:r>
                          <a:r>
                            <a:rPr lang="en-US" sz="1600" dirty="0"/>
                            <a:t>calar real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𝑂𝑖</m:t>
                                  </m:r>
                                </m:sub>
                              </m:s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</m:oMath>
                          </a14:m>
                          <a:r>
                            <a:rPr lang="en-US" sz="1600" dirty="0"/>
                            <a:t>Prediction of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600" b="0" dirty="0"/>
                            <a:t> </a:t>
                          </a:r>
                          <a:br>
                            <a:rPr lang="en-US" sz="1600" b="0" dirty="0"/>
                          </a:br>
                          <a:r>
                            <a:rPr lang="en-US" sz="1600" b="0" dirty="0"/>
                            <a:t>Scalar output / sample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Squared / L2 loss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chr m:val="∑"/>
                                    <m:limLoc m:val="subSup"/>
                                    <m:supHide m:val="on"/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9"/>
                                      </m:r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/>
                                  <m:e>
                                    <m:sSup>
                                      <m:sSupPr>
                                        <m:ctrlP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𝑦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𝑧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𝑂𝑖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nary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98062972"/>
                      </a:ext>
                    </a:extLst>
                  </a:tr>
                  <a:tr h="737830"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Regression with vector samples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1" i="1" smtClean="0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=(</m:t>
                              </m:r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,…,</m:t>
                              </m:r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𝑖𝐾</m:t>
                                  </m:r>
                                </m:sub>
                              </m:s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1600" i="1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𝑂𝑖𝑘</m:t>
                                  </m:r>
                                </m:sub>
                              </m:s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</m:oMath>
                          </a14:m>
                          <a:r>
                            <a:rPr lang="en-US" sz="1600" dirty="0"/>
                            <a:t>Prediction of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𝑖𝑘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600" b="0" dirty="0"/>
                            <a:t> </a:t>
                          </a:r>
                          <a:br>
                            <a:rPr lang="en-US" sz="1600" b="0" dirty="0"/>
                          </a:br>
                          <a14:m>
                            <m:oMath xmlns:m="http://schemas.openxmlformats.org/officeDocument/2006/math">
                              <m:r>
                                <a:rPr lang="en-US" sz="1600" b="0" i="1" dirty="0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oMath>
                          </a14:m>
                          <a:r>
                            <a:rPr lang="en-US" sz="1600" b="0" baseline="0" dirty="0"/>
                            <a:t> </a:t>
                          </a:r>
                          <a:r>
                            <a:rPr lang="en-US" sz="1600" b="0" dirty="0"/>
                            <a:t>outputs / sample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Squared / L2 loss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chr m:val="∑"/>
                                    <m:limLoc m:val="subSup"/>
                                    <m:supHide m:val="on"/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9"/>
                                      </m:r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  <m:sup/>
                                  <m:e>
                                    <m:sSup>
                                      <m:sSupPr>
                                        <m:ctrlP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𝑦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𝑖𝑘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𝑧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𝑂𝑖𝑘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nary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35932948"/>
                      </a:ext>
                    </a:extLst>
                  </a:tr>
                  <a:tr h="427473"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Binary classification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1600" b="0" i="0" smtClean="0"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</m:sSub>
                              <m:r>
                                <a:rPr lang="en-US" sz="1600" b="0" i="0" smtClean="0">
                                  <a:latin typeface="Cambria Math" panose="02040503050406030204" pitchFamily="18" charset="0"/>
                                </a:rPr>
                                <m:t>={0,1}</m:t>
                              </m:r>
                            </m:oMath>
                          </a14:m>
                          <a:r>
                            <a:rPr lang="en-US" sz="1600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𝑂𝑖</m:t>
                                  </m:r>
                                </m:sub>
                              </m:s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</m:oMath>
                          </a14:m>
                          <a:r>
                            <a:rPr lang="en-US" sz="1600" b="0" dirty="0"/>
                            <a:t>“logit” score</a:t>
                          </a:r>
                        </a:p>
                        <a:p>
                          <a:r>
                            <a:rPr lang="en-US" sz="1600" b="0" dirty="0"/>
                            <a:t>Scalar output / sample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Binary cross entropy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chr m:val="∑"/>
                                    <m:limLoc m:val="subSup"/>
                                    <m:supHide m:val="on"/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9"/>
                                      </m:r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/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  <m:t>𝑂𝑖</m:t>
                                        </m:r>
                                      </m:sub>
                                    </m:s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1600" b="0" i="0" smtClean="0">
                                        <a:latin typeface="Cambria Math" panose="02040503050406030204" pitchFamily="18" charset="0"/>
                                      </a:rPr>
                                      <m:t>ln</m:t>
                                    </m:r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⁡(1+</m:t>
                                    </m:r>
                                    <m:sSup>
                                      <m:sSupPr>
                                        <m:ctrlP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sSub>
                                          <m:sSubPr>
                                            <m:ctrl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𝑧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sup>
                                    </m:sSup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nary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40741615"/>
                      </a:ext>
                    </a:extLst>
                  </a:tr>
                  <a:tr h="427473"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Multi-class classification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1600" b="0" i="0" smtClean="0"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</m:sSub>
                              <m:r>
                                <a:rPr lang="en-US" sz="1600" b="0" i="0" smtClean="0">
                                  <a:latin typeface="Cambria Math" panose="02040503050406030204" pitchFamily="18" charset="0"/>
                                </a:rPr>
                                <m:t>={1,…,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  <m:r>
                                <a:rPr lang="en-US" sz="1600" b="0" i="0" smtClean="0">
                                  <a:latin typeface="Cambria Math" panose="02040503050406030204" pitchFamily="18" charset="0"/>
                                </a:rPr>
                                <m:t>}</m:t>
                              </m:r>
                            </m:oMath>
                          </a14:m>
                          <a:r>
                            <a:rPr lang="en-US" sz="1600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𝑂𝑖𝑘</m:t>
                                  </m:r>
                                </m:sub>
                              </m:s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</m:oMath>
                          </a14:m>
                          <a:r>
                            <a:rPr lang="en-US" sz="1600" b="0" dirty="0"/>
                            <a:t>“logit” scores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1600" b="0" i="1" dirty="0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oMath>
                          </a14:m>
                          <a:r>
                            <a:rPr lang="en-US" sz="1600" b="0" dirty="0"/>
                            <a:t> outputs / sample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Categorical cross entropy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/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600" b="0" i="0" smtClean="0">
                                        <a:latin typeface="Cambria Math" panose="02040503050406030204" pitchFamily="18" charset="0"/>
                                      </a:rPr>
                                      <m:t>ln</m:t>
                                    </m:r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⁡</m:t>
                                    </m:r>
                                    <m:d>
                                      <m:dPr>
                                        <m:ctrlP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nary>
                                          <m:naryPr>
                                            <m:chr m:val="∑"/>
                                            <m:supHide m:val="on"/>
                                            <m:ctrl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naryPr>
                                          <m:sub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sub>
                                          <m:sup/>
                                          <m:e>
                                            <m:sSup>
                                              <m:sSupPr>
                                                <m:ctrlP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𝑒</m:t>
                                                </m:r>
                                              </m:e>
                                              <m:sup>
                                                <m:sSub>
                                                  <m:sSubPr>
                                                    <m:ctrlPr>
                                                      <a:rPr lang="en-US" sz="16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sz="16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𝑧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sz="16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𝑂𝑖𝑘</m:t>
                                                    </m:r>
                                                  </m:sub>
                                                </m:sSub>
                                              </m:sup>
                                            </m:sSup>
                                          </m:e>
                                        </m:nary>
                                      </m:e>
                                    </m:d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nary>
                                      <m:naryPr>
                                        <m:chr m:val="∑"/>
                                        <m:supHide m:val="on"/>
                                        <m:ctrlP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naryPr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  <m:sup/>
                                      <m:e>
                                        <m:sSub>
                                          <m:sSubPr>
                                            <m:ctrl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𝑖𝑘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𝑧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𝑂𝑖𝑘</m:t>
                                            </m:r>
                                          </m:sub>
                                        </m:sSub>
                                      </m:e>
                                    </m:nary>
                                  </m:e>
                                </m:nary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3012598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32D90BD1-0EC7-4F71-A127-D73F2DF79080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020323" y="2503112"/>
              <a:ext cx="10652868" cy="322202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73885">
                      <a:extLst>
                        <a:ext uri="{9D8B030D-6E8A-4147-A177-3AD203B41FA5}">
                          <a16:colId xmlns:a16="http://schemas.microsoft.com/office/drawing/2014/main" val="2934071719"/>
                        </a:ext>
                      </a:extLst>
                    </a:gridCol>
                    <a:gridCol w="1937267">
                      <a:extLst>
                        <a:ext uri="{9D8B030D-6E8A-4147-A177-3AD203B41FA5}">
                          <a16:colId xmlns:a16="http://schemas.microsoft.com/office/drawing/2014/main" val="4186306828"/>
                        </a:ext>
                      </a:extLst>
                    </a:gridCol>
                    <a:gridCol w="2452985">
                      <a:extLst>
                        <a:ext uri="{9D8B030D-6E8A-4147-A177-3AD203B41FA5}">
                          <a16:colId xmlns:a16="http://schemas.microsoft.com/office/drawing/2014/main" val="2339271779"/>
                        </a:ext>
                      </a:extLst>
                    </a:gridCol>
                    <a:gridCol w="1536970">
                      <a:extLst>
                        <a:ext uri="{9D8B030D-6E8A-4147-A177-3AD203B41FA5}">
                          <a16:colId xmlns:a16="http://schemas.microsoft.com/office/drawing/2014/main" val="2847210519"/>
                        </a:ext>
                      </a:extLst>
                    </a:gridCol>
                    <a:gridCol w="3151761">
                      <a:extLst>
                        <a:ext uri="{9D8B030D-6E8A-4147-A177-3AD203B41FA5}">
                          <a16:colId xmlns:a16="http://schemas.microsoft.com/office/drawing/2014/main" val="2986833299"/>
                        </a:ext>
                      </a:extLst>
                    </a:gridCol>
                  </a:tblGrid>
                  <a:tr h="427473"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Problem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81447" t="-104286" r="-370126" b="-772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43176" t="-104286" r="-192060" b="-772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Loss function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Formula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16408144"/>
                      </a:ext>
                    </a:extLst>
                  </a:tr>
                  <a:tr h="737830"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Regression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81447" t="-117213" r="-370126" b="-3434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43176" t="-117213" r="-192060" b="-3434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Squared / L2 loss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38298" t="-117213" r="-967" b="-34344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98062972"/>
                      </a:ext>
                    </a:extLst>
                  </a:tr>
                  <a:tr h="737830"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Regression with vector samples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81447" t="-219008" r="-370126" b="-2462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43176" t="-219008" r="-192060" b="-2462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Squared / L2 loss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38298" t="-219008" r="-967" b="-24628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35932948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Binary classification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81447" t="-406316" r="-370126" b="-21368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43176" t="-406316" r="-192060" b="-21368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Binary cross entropy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38298" t="-406316" r="-967" b="-21368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40741615"/>
                      </a:ext>
                    </a:extLst>
                  </a:tr>
                  <a:tr h="739775"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Multi-class classification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81447" t="-394262" r="-370126" b="-6639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43176" t="-394262" r="-192060" b="-6639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Categorical cross entropy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38298" t="-394262" r="-967" b="-6639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3012598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989207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Motivating Idea:  Nonlinear classifiers from linear features</a:t>
            </a:r>
          </a:p>
          <a:p>
            <a:r>
              <a:rPr lang="en-US" dirty="0"/>
              <a:t>Neural Networks</a:t>
            </a:r>
          </a:p>
          <a:p>
            <a:r>
              <a:rPr lang="en-US" dirty="0"/>
              <a:t>Neural Network Loss Function</a:t>
            </a:r>
          </a:p>
          <a:p>
            <a:r>
              <a:rPr lang="en-US" dirty="0"/>
              <a:t>Stochastic Gradient Descent</a:t>
            </a:r>
          </a:p>
          <a:p>
            <a:r>
              <a:rPr lang="en-US" dirty="0"/>
              <a:t>Building and Training a Network in </a:t>
            </a:r>
            <a:r>
              <a:rPr lang="en-US" dirty="0" err="1"/>
              <a:t>Keras</a:t>
            </a:r>
            <a:endParaRPr lang="en-US" dirty="0"/>
          </a:p>
          <a:p>
            <a:pPr lvl="1"/>
            <a:r>
              <a:rPr lang="en-US" dirty="0"/>
              <a:t>Synthetic data</a:t>
            </a:r>
          </a:p>
          <a:p>
            <a:pPr lvl="1"/>
            <a:r>
              <a:rPr lang="en-US" dirty="0"/>
              <a:t>MNIST</a:t>
            </a:r>
          </a:p>
          <a:p>
            <a:r>
              <a:rPr lang="en-US" dirty="0"/>
              <a:t>Backpropagation Training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25</a:t>
            </a:fld>
            <a:endParaRPr lang="en-US" dirty="0"/>
          </a:p>
        </p:txBody>
      </p:sp>
      <p:sp>
        <p:nvSpPr>
          <p:cNvPr id="5" name="Arrow: Right 4"/>
          <p:cNvSpPr/>
          <p:nvPr/>
        </p:nvSpPr>
        <p:spPr>
          <a:xfrm>
            <a:off x="405627" y="2870237"/>
            <a:ext cx="842682" cy="3976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4259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3BBF1B-4C78-4235-8811-728EBA1A6E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Problems with Standard Gradient Descent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2A4A24A-1720-4CCD-B9DE-2640CBDB51E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Neural network training (like all training):  Minimize loss function</a:t>
                </a:r>
                <a:br>
                  <a:rPr lang="en-US" dirty="0"/>
                </a:b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arg</m:t>
                        </m:r>
                      </m:fName>
                      <m:e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min</m:t>
                                </m:r>
                              </m:e>
                              <m:li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lim>
                            </m:limLow>
                          </m:fNam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d>
                          </m:e>
                        </m:func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, 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= loss on sample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for parameter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endParaRPr lang="en-US" dirty="0"/>
              </a:p>
              <a:p>
                <a:r>
                  <a:rPr lang="en-US" dirty="0"/>
                  <a:t>Standard gradient descent:</a:t>
                </a:r>
                <a:br>
                  <a:rPr lang="en-US" dirty="0"/>
                </a:b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𝛻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𝛼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𝛻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Each iteration requires computing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loss functions and gradients</a:t>
                </a:r>
              </a:p>
              <a:p>
                <a:pPr lvl="1"/>
                <a:r>
                  <a:rPr lang="en-US" dirty="0"/>
                  <a:t>Will discuss how to compute later</a:t>
                </a:r>
              </a:p>
              <a:p>
                <a:pPr lvl="1"/>
                <a:r>
                  <a:rPr lang="en-US" dirty="0"/>
                  <a:t>But, gradient computation is expensive when data size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large</a:t>
                </a:r>
                <a:br>
                  <a:rPr lang="en-US" dirty="0"/>
                </a:b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2A4A24A-1720-4CCD-B9DE-2640CBDB51E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062DF0-055D-4EF5-A8CD-0C3F2B4D4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59191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Stochastic Gradient Descent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795248" y="1539277"/>
                <a:ext cx="4360432" cy="4329817"/>
              </a:xfrm>
            </p:spPr>
            <p:txBody>
              <a:bodyPr/>
              <a:lstStyle/>
              <a:p>
                <a:r>
                  <a:rPr lang="en-US" dirty="0"/>
                  <a:t>In each step:</a:t>
                </a:r>
              </a:p>
              <a:p>
                <a:pPr lvl="1"/>
                <a:r>
                  <a:rPr lang="en-US" dirty="0"/>
                  <a:t>Select random small “mini-batch”</a:t>
                </a:r>
              </a:p>
              <a:p>
                <a:pPr lvl="1"/>
                <a:r>
                  <a:rPr lang="en-US" dirty="0"/>
                  <a:t>Evaluate gradient on mini-batch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to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steps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Select random mini-batch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⊂{1,…,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Compute gradient approximation:</a:t>
                </a:r>
                <a:br>
                  <a:rPr lang="en-US" dirty="0"/>
                </a:b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sub>
                      <m:sup/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𝛻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Update parameters:</a:t>
                </a:r>
                <a:br>
                  <a:rPr lang="en-US" dirty="0"/>
                </a:b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br>
                  <a:rPr lang="en-US" dirty="0"/>
                </a:br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95248" y="1539277"/>
                <a:ext cx="4360432" cy="4329817"/>
              </a:xfrm>
              <a:blipFill>
                <a:blip r:embed="rId3"/>
                <a:stretch>
                  <a:fillRect l="-3357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27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698377" y="1655263"/>
            <a:ext cx="1417739" cy="250830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2077591" y="1655263"/>
            <a:ext cx="520117" cy="83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2077590" y="4155181"/>
            <a:ext cx="520117" cy="83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2337648" y="1663653"/>
            <a:ext cx="0" cy="249152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33069" y="2043156"/>
            <a:ext cx="16045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Full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batch</a:t>
            </a:r>
            <a:r>
              <a:rPr lang="en-US" dirty="0"/>
              <a:t> of training records</a:t>
            </a:r>
          </a:p>
          <a:p>
            <a:endParaRPr lang="en-US" dirty="0"/>
          </a:p>
          <a:p>
            <a:r>
              <a:rPr lang="en-US" dirty="0"/>
              <a:t>e.g. 50,000 in MNIST</a:t>
            </a:r>
          </a:p>
        </p:txBody>
      </p:sp>
      <p:sp>
        <p:nvSpPr>
          <p:cNvPr id="13" name="Rectangle 12"/>
          <p:cNvSpPr/>
          <p:nvPr/>
        </p:nvSpPr>
        <p:spPr>
          <a:xfrm>
            <a:off x="2698377" y="2250141"/>
            <a:ext cx="1417739" cy="3854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4216786" y="2258531"/>
            <a:ext cx="520117" cy="83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4216786" y="2633814"/>
            <a:ext cx="520117" cy="83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4338918" y="2250141"/>
            <a:ext cx="12504" cy="38367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4837573" y="1996989"/>
            <a:ext cx="16045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Randomly selected </a:t>
            </a:r>
            <a:br>
              <a:rPr lang="en-US" dirty="0"/>
            </a:b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mini-batch</a:t>
            </a:r>
          </a:p>
          <a:p>
            <a:endParaRPr lang="en-US" dirty="0"/>
          </a:p>
          <a:p>
            <a:r>
              <a:rPr lang="en-US" dirty="0"/>
              <a:t>e.g. 100 records</a:t>
            </a:r>
          </a:p>
        </p:txBody>
      </p:sp>
    </p:spTree>
    <p:extLst>
      <p:ext uri="{BB962C8B-B14F-4D97-AF65-F5344CB8AC3E}">
        <p14:creationId xmlns:p14="http://schemas.microsoft.com/office/powerpoint/2010/main" val="32795995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SGD Theory (Advanced)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Mini-batch gradient = true gradient in expectation: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𝛻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𝛻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Hence can write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𝛻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en-US" dirty="0"/>
                  <a:t>= random error in gradient calculation,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𝜉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SGD update: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,  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US">
                        <a:latin typeface="Cambria Math" panose="02040503050406030204" pitchFamily="18" charset="0"/>
                      </a:rPr>
                      <m:t>𝛻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Robins-Munro</a:t>
                </a:r>
                <a:r>
                  <a:rPr lang="en-US" dirty="0"/>
                  <a:t>:  Suppose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→0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=∞</m:t>
                    </m:r>
                  </m:oMath>
                </a14:m>
                <a:r>
                  <a:rPr lang="en-US" dirty="0"/>
                  <a:t>. 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e>
                    </m:nary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where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the continuous solution to the differential equation:</a:t>
                </a:r>
                <a:br>
                  <a:rPr lang="en-US" dirty="0"/>
                </a:b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𝑑𝑠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𝛻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High-level  take away:  </a:t>
                </a:r>
              </a:p>
              <a:p>
                <a:pPr lvl="1"/>
                <a:r>
                  <a:rPr lang="en-US" dirty="0"/>
                  <a:t>If step size is decreased, random errors in sub-sampling are averaged out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455" t="-1549" b="-16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80800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SGD Practical Issues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Terminology:</a:t>
                </a:r>
              </a:p>
              <a:p>
                <a:pPr lvl="1"/>
                <a:r>
                  <a:rPr lang="en-US" dirty="0"/>
                  <a:t>Suppose </a:t>
                </a:r>
                <a:r>
                  <a:rPr lang="en-US" dirty="0">
                    <a:solidFill>
                      <a:schemeClr val="accent1"/>
                    </a:solidFill>
                  </a:rPr>
                  <a:t>minibatch</a:t>
                </a:r>
                <a:r>
                  <a:rPr lang="en-US" dirty="0"/>
                  <a:t> size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dirty="0"/>
                  <a:t>  Training size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Each training </a:t>
                </a:r>
                <a:r>
                  <a:rPr lang="en-US" dirty="0">
                    <a:solidFill>
                      <a:schemeClr val="accent1"/>
                    </a:solidFill>
                  </a:rPr>
                  <a:t>epoch</a:t>
                </a:r>
                <a:r>
                  <a:rPr lang="en-US" dirty="0"/>
                  <a:t> includes updates going through all non-overlapping </a:t>
                </a:r>
                <a:r>
                  <a:rPr lang="en-US" dirty="0" err="1"/>
                  <a:t>minibatches</a:t>
                </a:r>
                <a:endParaRPr lang="en-US" dirty="0"/>
              </a:p>
              <a:p>
                <a:pPr lvl="1"/>
                <a:r>
                  <a:rPr lang="en-US" dirty="0"/>
                  <a:t>There are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den>
                    </m:f>
                  </m:oMath>
                </a14:m>
                <a:r>
                  <a:rPr lang="en-US" dirty="0"/>
                  <a:t> 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steps</a:t>
                </a:r>
                <a:r>
                  <a:rPr lang="en-US" dirty="0"/>
                  <a:t> per training 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epoch</a:t>
                </a: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Data shuffling</a:t>
                </a: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Generally do not randomly pick a mini-batch</a:t>
                </a: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In each epoch, randomly shuffle training samples</a:t>
                </a: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Then, select mini-batches in order through the shuffled training samples.</a:t>
                </a:r>
              </a:p>
              <a:p>
                <a:pPr lvl="1"/>
                <a:r>
                  <a:rPr lang="en-US" dirty="0">
                    <a:solidFill>
                      <a:schemeClr val="accent1"/>
                    </a:solidFill>
                  </a:rPr>
                  <a:t>It is critical to reshuffle in each epoch!</a:t>
                </a:r>
              </a:p>
              <a:p>
                <a:pPr lvl="1"/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261" t="-1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2944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Motivating Idea:  Nonlinear classifiers from linear features</a:t>
            </a:r>
          </a:p>
          <a:p>
            <a:r>
              <a:rPr lang="en-US" dirty="0"/>
              <a:t>Neural Networks</a:t>
            </a:r>
          </a:p>
          <a:p>
            <a:r>
              <a:rPr lang="en-US" dirty="0"/>
              <a:t>Neural Network Loss Function</a:t>
            </a:r>
          </a:p>
          <a:p>
            <a:r>
              <a:rPr lang="en-US" dirty="0"/>
              <a:t>Stochastic Gradient Descent</a:t>
            </a:r>
          </a:p>
          <a:p>
            <a:r>
              <a:rPr lang="en-US" dirty="0"/>
              <a:t>Building and Training a Network in </a:t>
            </a:r>
            <a:r>
              <a:rPr lang="en-US" dirty="0" err="1"/>
              <a:t>Keras</a:t>
            </a:r>
            <a:endParaRPr lang="en-US" dirty="0"/>
          </a:p>
          <a:p>
            <a:pPr lvl="1"/>
            <a:r>
              <a:rPr lang="en-US" dirty="0"/>
              <a:t>Synthetic data</a:t>
            </a:r>
          </a:p>
          <a:p>
            <a:pPr lvl="1"/>
            <a:r>
              <a:rPr lang="en-US" dirty="0"/>
              <a:t>In-class exercise</a:t>
            </a:r>
          </a:p>
          <a:p>
            <a:pPr lvl="1"/>
            <a:r>
              <a:rPr lang="en-US" dirty="0"/>
              <a:t>MNIST</a:t>
            </a:r>
          </a:p>
          <a:p>
            <a:r>
              <a:rPr lang="en-US" dirty="0"/>
              <a:t>Backpropagation Training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</a:t>
            </a:fld>
            <a:endParaRPr lang="en-US" dirty="0"/>
          </a:p>
        </p:txBody>
      </p:sp>
      <p:sp>
        <p:nvSpPr>
          <p:cNvPr id="5" name="Arrow: Right 4"/>
          <p:cNvSpPr/>
          <p:nvPr/>
        </p:nvSpPr>
        <p:spPr>
          <a:xfrm>
            <a:off x="466587" y="1539277"/>
            <a:ext cx="842682" cy="3976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19968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Motivating Idea:  Nonlinear classifiers from linear features</a:t>
            </a:r>
          </a:p>
          <a:p>
            <a:r>
              <a:rPr lang="en-US" dirty="0"/>
              <a:t>Neural Networks</a:t>
            </a:r>
          </a:p>
          <a:p>
            <a:r>
              <a:rPr lang="en-US" dirty="0"/>
              <a:t>Neural Network Loss Function</a:t>
            </a:r>
          </a:p>
          <a:p>
            <a:r>
              <a:rPr lang="en-US" dirty="0"/>
              <a:t>Stochastic Gradient Descent</a:t>
            </a:r>
          </a:p>
          <a:p>
            <a:r>
              <a:rPr lang="en-US" dirty="0"/>
              <a:t>Building and Training a Network in </a:t>
            </a:r>
            <a:r>
              <a:rPr lang="en-US" dirty="0" err="1"/>
              <a:t>Keras</a:t>
            </a:r>
            <a:endParaRPr lang="en-US" dirty="0"/>
          </a:p>
          <a:p>
            <a:pPr lvl="1"/>
            <a:r>
              <a:rPr lang="en-US" dirty="0"/>
              <a:t>Synthetic data</a:t>
            </a:r>
          </a:p>
          <a:p>
            <a:pPr lvl="1"/>
            <a:r>
              <a:rPr lang="en-US" dirty="0"/>
              <a:t>MNIST</a:t>
            </a:r>
          </a:p>
          <a:p>
            <a:r>
              <a:rPr lang="en-US" dirty="0"/>
              <a:t>Backpropagation Training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30</a:t>
            </a:fld>
            <a:endParaRPr lang="en-US" dirty="0"/>
          </a:p>
        </p:txBody>
      </p:sp>
      <p:sp>
        <p:nvSpPr>
          <p:cNvPr id="5" name="Arrow: Right 4"/>
          <p:cNvSpPr/>
          <p:nvPr/>
        </p:nvSpPr>
        <p:spPr>
          <a:xfrm>
            <a:off x="527547" y="3631668"/>
            <a:ext cx="842682" cy="3976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6856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Learning Zoo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31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79" y="1633317"/>
            <a:ext cx="7622859" cy="417581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824753" y="1604682"/>
            <a:ext cx="4966447" cy="6185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Image result for pytorch">
            <a:extLst>
              <a:ext uri="{FF2B5EF4-FFF2-40B4-BE49-F238E27FC236}">
                <a16:creationId xmlns:a16="http://schemas.microsoft.com/office/drawing/2014/main" id="{C43E76A3-D1FA-4B36-AB17-6E3E507B27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2021" y="1712556"/>
            <a:ext cx="2552700" cy="179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05475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B5025B-5307-4911-8B39-C5C90B3F2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Keras</a:t>
            </a:r>
            <a:r>
              <a:rPr lang="en-US" dirty="0"/>
              <a:t> Package </a:t>
            </a:r>
            <a:br>
              <a:rPr lang="en-US" dirty="0"/>
            </a:br>
            <a:r>
              <a:rPr lang="en-US" dirty="0"/>
              <a:t>Python Deep Learning Library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F2A475-92D4-4468-A977-137EB52D9E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81" y="1539277"/>
            <a:ext cx="5669279" cy="4329817"/>
          </a:xfrm>
        </p:spPr>
        <p:txBody>
          <a:bodyPr/>
          <a:lstStyle/>
          <a:p>
            <a:r>
              <a:rPr lang="en-US" dirty="0"/>
              <a:t>High-level neural network language in Python</a:t>
            </a:r>
          </a:p>
          <a:p>
            <a:r>
              <a:rPr lang="en-US" dirty="0"/>
              <a:t>Runs on top of a backend</a:t>
            </a:r>
          </a:p>
          <a:p>
            <a:pPr lvl="1"/>
            <a:r>
              <a:rPr lang="en-US" dirty="0"/>
              <a:t>Much simpler than raw backend language</a:t>
            </a:r>
          </a:p>
          <a:p>
            <a:pPr lvl="1"/>
            <a:r>
              <a:rPr lang="en-US" dirty="0"/>
              <a:t>Very fast coding</a:t>
            </a:r>
          </a:p>
          <a:p>
            <a:pPr lvl="1"/>
            <a:r>
              <a:rPr lang="en-US" dirty="0"/>
              <a:t>Uniform language for all backend</a:t>
            </a:r>
          </a:p>
          <a:p>
            <a:r>
              <a:rPr lang="en-US" dirty="0" err="1"/>
              <a:t>Keras</a:t>
            </a:r>
            <a:r>
              <a:rPr lang="en-US" dirty="0"/>
              <a:t> has been incorporated into TF</a:t>
            </a:r>
          </a:p>
          <a:p>
            <a:r>
              <a:rPr lang="en-US" dirty="0"/>
              <a:t>But…</a:t>
            </a:r>
          </a:p>
          <a:p>
            <a:pPr lvl="1"/>
            <a:r>
              <a:rPr lang="en-US" dirty="0"/>
              <a:t>Slightly less flexible</a:t>
            </a:r>
          </a:p>
          <a:p>
            <a:pPr lvl="1"/>
            <a:r>
              <a:rPr lang="en-US" dirty="0"/>
              <a:t>Not as fast sometimes</a:t>
            </a:r>
          </a:p>
          <a:p>
            <a:r>
              <a:rPr lang="en-US" dirty="0"/>
              <a:t>In this class, we use </a:t>
            </a:r>
            <a:r>
              <a:rPr lang="en-US" dirty="0" err="1"/>
              <a:t>Keras</a:t>
            </a:r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0DB48D-AFA4-4D8D-B6CA-2FF21909E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32</a:t>
            </a:fld>
            <a:endParaRPr lang="en-US" dirty="0"/>
          </a:p>
        </p:txBody>
      </p:sp>
      <p:pic>
        <p:nvPicPr>
          <p:cNvPr id="1026" name="Picture 2" descr="Image result for keras backend">
            <a:extLst>
              <a:ext uri="{FF2B5EF4-FFF2-40B4-BE49-F238E27FC236}">
                <a16:creationId xmlns:a16="http://schemas.microsoft.com/office/drawing/2014/main" id="{FE4A6AE3-B5D2-4111-BE29-34BCD27E86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6581" y="2001521"/>
            <a:ext cx="4939900" cy="2707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F1D8D15-78F4-4676-B701-D535D26E509D}"/>
              </a:ext>
            </a:extLst>
          </p:cNvPr>
          <p:cNvSpPr txBox="1"/>
          <p:nvPr/>
        </p:nvSpPr>
        <p:spPr>
          <a:xfrm>
            <a:off x="1547375" y="4518656"/>
            <a:ext cx="191539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Low-level backend</a:t>
            </a:r>
          </a:p>
          <a:p>
            <a:r>
              <a:rPr lang="en-US" dirty="0"/>
              <a:t>(e.g. </a:t>
            </a:r>
            <a:r>
              <a:rPr lang="en-US" dirty="0" err="1"/>
              <a:t>Tensorflow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 err="1"/>
              <a:t>Theano</a:t>
            </a:r>
            <a:r>
              <a:rPr lang="en-US" dirty="0"/>
              <a:t>, CNTK, …)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511A0C-CE0B-4485-9451-9370924A6E90}"/>
              </a:ext>
            </a:extLst>
          </p:cNvPr>
          <p:cNvSpPr txBox="1"/>
          <p:nvPr/>
        </p:nvSpPr>
        <p:spPr>
          <a:xfrm>
            <a:off x="3836928" y="4151926"/>
            <a:ext cx="16780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accent1"/>
                </a:solidFill>
              </a:rPr>
              <a:t>Keras</a:t>
            </a:r>
            <a:endParaRPr lang="en-US" dirty="0">
              <a:solidFill>
                <a:schemeClr val="accent1"/>
              </a:solidFill>
            </a:endParaRPr>
          </a:p>
          <a:p>
            <a:r>
              <a:rPr lang="en-US" dirty="0"/>
              <a:t>API on top of TF</a:t>
            </a:r>
          </a:p>
        </p:txBody>
      </p:sp>
    </p:spTree>
    <p:extLst>
      <p:ext uri="{BB962C8B-B14F-4D97-AF65-F5344CB8AC3E}">
        <p14:creationId xmlns:p14="http://schemas.microsoft.com/office/powerpoint/2010/main" val="38225696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A36542-BB7F-4BB4-A832-74F04A541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Keras</a:t>
            </a:r>
            <a:r>
              <a:rPr lang="en-US" dirty="0"/>
              <a:t> Recipe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6822E8-0534-4B66-BE2E-19FFCA0D4C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Step 1. Describe model architecture</a:t>
            </a:r>
          </a:p>
          <a:p>
            <a:pPr lvl="1"/>
            <a:r>
              <a:rPr lang="en-US" dirty="0"/>
              <a:t>Number of hidden units, output units, activations, …</a:t>
            </a:r>
          </a:p>
          <a:p>
            <a:r>
              <a:rPr lang="en-US" dirty="0"/>
              <a:t>Step 2.  Select an optimizer</a:t>
            </a:r>
          </a:p>
          <a:p>
            <a:r>
              <a:rPr lang="en-US" dirty="0"/>
              <a:t>Step 3.  Select a loss function and compile the model</a:t>
            </a:r>
          </a:p>
          <a:p>
            <a:r>
              <a:rPr lang="en-US" dirty="0"/>
              <a:t>Step 4.  Fit the model</a:t>
            </a:r>
          </a:p>
          <a:p>
            <a:r>
              <a:rPr lang="en-US" dirty="0"/>
              <a:t>Step 5.  Test / use the model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5D124A-0C89-4E79-86AA-E457F0B09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18646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BCAFF-E53E-4C6C-8992-7EC12C23D4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Synthetic Data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5E40503-BC16-4DFE-9059-D060E33ECEC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539277"/>
                <a:ext cx="3749040" cy="4329817"/>
              </a:xfrm>
            </p:spPr>
            <p:txBody>
              <a:bodyPr/>
              <a:lstStyle/>
              <a:p>
                <a:r>
                  <a:rPr lang="en-US" dirty="0"/>
                  <a:t>Try a simpler two-layer NN</a:t>
                </a:r>
              </a:p>
              <a:p>
                <a:pPr lvl="1"/>
                <a:r>
                  <a:rPr lang="en-US" dirty="0"/>
                  <a:t>Input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= 2 dim</a:t>
                </a:r>
              </a:p>
              <a:p>
                <a:pPr lvl="1"/>
                <a:r>
                  <a:rPr lang="en-US" dirty="0"/>
                  <a:t>4 hidden units</a:t>
                </a:r>
              </a:p>
              <a:p>
                <a:pPr lvl="1"/>
                <a:r>
                  <a:rPr lang="en-US" dirty="0"/>
                  <a:t>1 output unit (binary classification)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5E40503-BC16-4DFE-9059-D060E33ECEC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539277"/>
                <a:ext cx="3749040" cy="4329817"/>
              </a:xfrm>
              <a:blipFill>
                <a:blip r:embed="rId3"/>
                <a:stretch>
                  <a:fillRect l="-3902" t="-1549" r="-9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0A02FA-3156-4285-92D1-23CBE41A59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676DF6-33AA-4125-AC5E-C5AF24B7D0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9362" y="3429091"/>
            <a:ext cx="3444876" cy="222865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B5BBC0E-8B70-43C5-9E1D-B3B6E5DF81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63094" y="3506694"/>
            <a:ext cx="5354759" cy="2263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0702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EFAA19-5B94-4429-BE3E-76EA3C71AC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0:  Import the Packages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D4BB0E-C844-4618-8CE1-B27B92F41F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Install </a:t>
            </a:r>
            <a:r>
              <a:rPr lang="en-US" dirty="0" err="1"/>
              <a:t>Tensorflow</a:t>
            </a:r>
            <a:endParaRPr lang="en-US" dirty="0"/>
          </a:p>
          <a:p>
            <a:r>
              <a:rPr lang="en-US" dirty="0"/>
              <a:t>For this lab, you can use the CPU version</a:t>
            </a:r>
          </a:p>
          <a:p>
            <a:r>
              <a:rPr lang="en-US" dirty="0"/>
              <a:t>If you are using Google Collaboratory, TF is pre-installed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1B0C5C-E1CF-48FA-B912-B168BA5FF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0370163-FFCA-4C41-B185-8C732FF5A8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1533" y="2405915"/>
            <a:ext cx="3954682" cy="25528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6FD6811-A190-4454-AA0E-7ADAFACEB633}"/>
              </a:ext>
            </a:extLst>
          </p:cNvPr>
          <p:cNvSpPr txBox="1"/>
          <p:nvPr/>
        </p:nvSpPr>
        <p:spPr>
          <a:xfrm>
            <a:off x="7453247" y="1813996"/>
            <a:ext cx="3456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https://www.tensorflow.org/install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325CCED-C266-4C15-BD62-1F168DEF93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6320" y="3286125"/>
            <a:ext cx="3796805" cy="636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0633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1F7360-30F2-4848-A71C-69DC1CC19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1:  Define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0B2A73-C0AF-40A7-8C7C-23AD5E8CB2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39279" y="1539277"/>
            <a:ext cx="4783959" cy="205736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Load modules for layers</a:t>
            </a:r>
          </a:p>
          <a:p>
            <a:r>
              <a:rPr lang="en-US" dirty="0"/>
              <a:t>Clear graph </a:t>
            </a:r>
            <a:r>
              <a:rPr lang="en-US" dirty="0">
                <a:solidFill>
                  <a:schemeClr val="accent1"/>
                </a:solidFill>
              </a:rPr>
              <a:t>(extremely important!)</a:t>
            </a:r>
          </a:p>
          <a:p>
            <a:r>
              <a:rPr lang="en-US" dirty="0"/>
              <a:t>Build model</a:t>
            </a:r>
          </a:p>
          <a:p>
            <a:pPr lvl="1"/>
            <a:r>
              <a:rPr lang="en-US" dirty="0"/>
              <a:t>This example: </a:t>
            </a:r>
            <a:r>
              <a:rPr lang="en-US" dirty="0">
                <a:solidFill>
                  <a:schemeClr val="accent1"/>
                </a:solidFill>
              </a:rPr>
              <a:t>dense</a:t>
            </a:r>
            <a:r>
              <a:rPr lang="en-US" dirty="0"/>
              <a:t> layers</a:t>
            </a:r>
          </a:p>
          <a:p>
            <a:pPr lvl="1"/>
            <a:r>
              <a:rPr lang="en-US" dirty="0"/>
              <a:t>Give each layer a dimension, name &amp; activation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9C8BAD-C1C3-47E8-B3B8-4699EA0B1E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36</a:t>
            </a:fld>
            <a:endParaRPr lang="en-US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1816030-6390-494F-A2BE-5D502EAE5959}"/>
              </a:ext>
            </a:extLst>
          </p:cNvPr>
          <p:cNvCxnSpPr>
            <a:cxnSpLocks/>
          </p:cNvCxnSpPr>
          <p:nvPr/>
        </p:nvCxnSpPr>
        <p:spPr>
          <a:xfrm flipH="1">
            <a:off x="5686418" y="1676400"/>
            <a:ext cx="1161422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0858E42-329F-477F-AFFE-0ACA32995CCE}"/>
              </a:ext>
            </a:extLst>
          </p:cNvPr>
          <p:cNvCxnSpPr>
            <a:cxnSpLocks/>
            <a:endCxn id="14" idx="3"/>
          </p:cNvCxnSpPr>
          <p:nvPr/>
        </p:nvCxnSpPr>
        <p:spPr>
          <a:xfrm flipH="1">
            <a:off x="4516916" y="2199748"/>
            <a:ext cx="2330924" cy="36276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795B68C-692F-4FA4-A054-0656A1B90A0A}"/>
              </a:ext>
            </a:extLst>
          </p:cNvPr>
          <p:cNvCxnSpPr>
            <a:cxnSpLocks/>
          </p:cNvCxnSpPr>
          <p:nvPr/>
        </p:nvCxnSpPr>
        <p:spPr>
          <a:xfrm flipH="1">
            <a:off x="6482080" y="3171599"/>
            <a:ext cx="548640" cy="77462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FD6F692A-8B17-448D-9326-D5AC428957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" y="1509449"/>
            <a:ext cx="4589138" cy="54632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5C0C700-941F-4ABC-AD21-ED2064B92B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4827" y="2289349"/>
            <a:ext cx="3512089" cy="54632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14EF0C5-BF33-4574-A8E1-4ED4B2C4B2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4827" y="4084969"/>
            <a:ext cx="8724072" cy="1597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43534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DCB173-2B38-4756-B2B7-F54A785AB9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1:  Continued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4856FD-83F8-485B-B228-F580EFF9D5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Print the model summary</a:t>
            </a:r>
          </a:p>
          <a:p>
            <a:r>
              <a:rPr lang="en-US" dirty="0"/>
              <a:t>For each layers</a:t>
            </a:r>
          </a:p>
          <a:p>
            <a:pPr lvl="1"/>
            <a:r>
              <a:rPr lang="en-US" dirty="0"/>
              <a:t>Shows dimensions and shape  </a:t>
            </a:r>
          </a:p>
          <a:p>
            <a:r>
              <a:rPr lang="en-US" dirty="0"/>
              <a:t>Note shapes:</a:t>
            </a:r>
          </a:p>
          <a:p>
            <a:pPr lvl="1"/>
            <a:r>
              <a:rPr lang="en-US" dirty="0"/>
              <a:t>(None, 4)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B0B628-C679-4C6C-94A5-F7A4E2FEF5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B99104-F2F8-4241-BA03-F57C8F39E8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2682" y="1771988"/>
            <a:ext cx="6616670" cy="2798838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445ADA3-87A9-4522-8A61-C686571E1C28}"/>
              </a:ext>
            </a:extLst>
          </p:cNvPr>
          <p:cNvCxnSpPr>
            <a:cxnSpLocks/>
          </p:cNvCxnSpPr>
          <p:nvPr/>
        </p:nvCxnSpPr>
        <p:spPr>
          <a:xfrm flipV="1">
            <a:off x="1481328" y="3429001"/>
            <a:ext cx="255191" cy="7589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31DB0A8-AC9C-4ABF-A8E3-D33D8BEEFFB1}"/>
              </a:ext>
            </a:extLst>
          </p:cNvPr>
          <p:cNvSpPr txBox="1"/>
          <p:nvPr/>
        </p:nvSpPr>
        <p:spPr>
          <a:xfrm>
            <a:off x="926785" y="4215749"/>
            <a:ext cx="16373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Batch size</a:t>
            </a:r>
          </a:p>
          <a:p>
            <a:r>
              <a:rPr lang="en-US" dirty="0"/>
              <a:t>This is not fixed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78A87F-B8FC-42FF-9E28-BFC32E84C56D}"/>
              </a:ext>
            </a:extLst>
          </p:cNvPr>
          <p:cNvSpPr txBox="1"/>
          <p:nvPr/>
        </p:nvSpPr>
        <p:spPr>
          <a:xfrm>
            <a:off x="2564093" y="4253670"/>
            <a:ext cx="2467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Dim per sample in batch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7F94A67-4A9D-46ED-A945-9AE93C13D08C}"/>
              </a:ext>
            </a:extLst>
          </p:cNvPr>
          <p:cNvCxnSpPr>
            <a:cxnSpLocks/>
          </p:cNvCxnSpPr>
          <p:nvPr/>
        </p:nvCxnSpPr>
        <p:spPr>
          <a:xfrm flipH="1" flipV="1">
            <a:off x="2248162" y="3391100"/>
            <a:ext cx="694224" cy="8246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9325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F693A1-22FD-47FC-89F9-1424EF8FA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Step 2, 3:  Select an Optimizer &amp; Compile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748DB8-ADB0-4D06-86B9-B2B4DA0B14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3467100"/>
            <a:ext cx="10058400" cy="2401994"/>
          </a:xfrm>
        </p:spPr>
        <p:txBody>
          <a:bodyPr/>
          <a:lstStyle/>
          <a:p>
            <a:r>
              <a:rPr lang="en-US" dirty="0"/>
              <a:t>Adam optimizer generally works well for most problems</a:t>
            </a:r>
          </a:p>
          <a:p>
            <a:pPr lvl="1"/>
            <a:r>
              <a:rPr lang="en-US" dirty="0"/>
              <a:t>In this case, had to manually set learning rate</a:t>
            </a:r>
          </a:p>
          <a:p>
            <a:pPr lvl="1"/>
            <a:r>
              <a:rPr lang="en-US" dirty="0"/>
              <a:t>You often need to play with this.</a:t>
            </a:r>
          </a:p>
          <a:p>
            <a:r>
              <a:rPr lang="en-US" dirty="0"/>
              <a:t>Use binary cross-entropy loss</a:t>
            </a:r>
          </a:p>
          <a:p>
            <a:r>
              <a:rPr lang="en-US" dirty="0"/>
              <a:t>Metrics indicate what will be printed in each epoch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BF4029-594E-462F-B8A4-E51285705B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047B04A-64EB-449A-B8C1-CF937BD1A9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" y="1598327"/>
            <a:ext cx="4983767" cy="1693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11977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F4500B-F0A8-40FA-83DA-7A713659C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4:  Fit the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30A75E-DC85-4FF8-9C96-6361A15B28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14160" y="1539277"/>
            <a:ext cx="4541520" cy="4329817"/>
          </a:xfrm>
        </p:spPr>
        <p:txBody>
          <a:bodyPr/>
          <a:lstStyle/>
          <a:p>
            <a:r>
              <a:rPr lang="en-US" dirty="0"/>
              <a:t>Use </a:t>
            </a:r>
            <a:r>
              <a:rPr lang="en-US" dirty="0" err="1"/>
              <a:t>keras</a:t>
            </a:r>
            <a:r>
              <a:rPr lang="en-US" dirty="0"/>
              <a:t> fit function</a:t>
            </a:r>
          </a:p>
          <a:p>
            <a:pPr lvl="1"/>
            <a:r>
              <a:rPr lang="en-US" dirty="0"/>
              <a:t>Specify number of epoch &amp; batch size</a:t>
            </a:r>
          </a:p>
          <a:p>
            <a:pPr lvl="1"/>
            <a:endParaRPr lang="en-US" dirty="0"/>
          </a:p>
          <a:p>
            <a:r>
              <a:rPr lang="en-US" dirty="0"/>
              <a:t>Prints progress after each epoch</a:t>
            </a:r>
          </a:p>
          <a:p>
            <a:pPr lvl="1"/>
            <a:r>
              <a:rPr lang="en-US" dirty="0"/>
              <a:t>Loss = loss on training data</a:t>
            </a:r>
          </a:p>
          <a:p>
            <a:pPr lvl="1"/>
            <a:r>
              <a:rPr lang="en-US" dirty="0" err="1"/>
              <a:t>Acc</a:t>
            </a:r>
            <a:r>
              <a:rPr lang="en-US" dirty="0"/>
              <a:t> = accuracy on training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FDF64F-79A9-400B-9D80-E99470C43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BF0BD6-C9E9-470B-8C94-6C78CB8CB4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825" y="1539277"/>
            <a:ext cx="5619750" cy="3667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1176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Most Datasets are not Linearly Separable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30348" y="1539277"/>
            <a:ext cx="5325331" cy="2321523"/>
          </a:xfrm>
        </p:spPr>
        <p:txBody>
          <a:bodyPr/>
          <a:lstStyle/>
          <a:p>
            <a:r>
              <a:rPr lang="en-US" dirty="0"/>
              <a:t>Consider simple synthetic data</a:t>
            </a:r>
          </a:p>
          <a:p>
            <a:pPr lvl="1"/>
            <a:r>
              <a:rPr lang="en-US" dirty="0"/>
              <a:t>See figure to the left</a:t>
            </a:r>
          </a:p>
          <a:p>
            <a:pPr lvl="1"/>
            <a:r>
              <a:rPr lang="en-US" dirty="0"/>
              <a:t>2D features </a:t>
            </a:r>
          </a:p>
          <a:p>
            <a:pPr lvl="1"/>
            <a:r>
              <a:rPr lang="en-US" dirty="0"/>
              <a:t>Binary class label</a:t>
            </a:r>
          </a:p>
          <a:p>
            <a:r>
              <a:rPr lang="en-US" dirty="0"/>
              <a:t>Not separated linearly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503" y="1539277"/>
            <a:ext cx="4991100" cy="32289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F39A018-E642-4928-B99C-C7CA79DAA985}"/>
              </a:ext>
            </a:extLst>
          </p:cNvPr>
          <p:cNvSpPr txBox="1"/>
          <p:nvPr/>
        </p:nvSpPr>
        <p:spPr>
          <a:xfrm>
            <a:off x="1004047" y="4902868"/>
            <a:ext cx="8111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All code in https://github.com/sdrangan/introml/blob/master/neural/synthetic.ipynb</a:t>
            </a:r>
          </a:p>
        </p:txBody>
      </p:sp>
    </p:spTree>
    <p:extLst>
      <p:ext uri="{BB962C8B-B14F-4D97-AF65-F5344CB8AC3E}">
        <p14:creationId xmlns:p14="http://schemas.microsoft.com/office/powerpoint/2010/main" val="96653323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DC3557-B75B-49F4-8BFE-E51327BFDF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Fitting the Model with Many Epochs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E4A2D2-0A12-4BEF-87E6-24A3D9AB53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example requires large number of epochs (~1000)</a:t>
            </a:r>
          </a:p>
          <a:p>
            <a:r>
              <a:rPr lang="en-US" dirty="0"/>
              <a:t>Do not want to print progress on each epoch</a:t>
            </a:r>
          </a:p>
          <a:p>
            <a:r>
              <a:rPr lang="en-US" dirty="0"/>
              <a:t>Rewrite code to manually print progress</a:t>
            </a:r>
          </a:p>
          <a:p>
            <a:r>
              <a:rPr lang="en-US" dirty="0"/>
              <a:t>Can also use a </a:t>
            </a:r>
            <a:r>
              <a:rPr lang="en-US" dirty="0">
                <a:solidFill>
                  <a:schemeClr val="accent1"/>
                </a:solidFill>
              </a:rPr>
              <a:t>callback</a:t>
            </a:r>
            <a:r>
              <a:rPr lang="en-US" dirty="0"/>
              <a:t> function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182EA7-B9A2-437E-B487-922396AF1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2225B8-E8B7-4709-BD7A-37D1A5F561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6544" y="2108798"/>
            <a:ext cx="4991100" cy="36671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31E66B3-10BC-4575-A69C-973DFF7B32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280" y="3345643"/>
            <a:ext cx="3143250" cy="333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2883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03F64-7A35-44A9-9813-0671FF8B5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vs Epoch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3F5FE0-1AB8-49BB-A787-96046A7984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539277"/>
            <a:ext cx="10058400" cy="858483"/>
          </a:xfrm>
        </p:spPr>
        <p:txBody>
          <a:bodyPr/>
          <a:lstStyle/>
          <a:p>
            <a:r>
              <a:rPr lang="en-US" dirty="0"/>
              <a:t>Can observe loss function slowly converging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1AC408-3531-487F-BBD5-1ABF30878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A03B5D-D9B6-45D5-B930-89E12F3771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1025" y="2161368"/>
            <a:ext cx="6000750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51504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1F72D-6C77-4666-BE44-51171284CD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5.  Visualizing the Decision Regions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0DF505-29FA-45FF-85CF-3100E527807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Feed in data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over grid of points in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endParaRPr lang="en-US" b="0" dirty="0"/>
              </a:p>
              <a:p>
                <a:r>
                  <a:rPr lang="en-US" dirty="0"/>
                  <a:t>Use predict to observe output for each input point</a:t>
                </a:r>
              </a:p>
              <a:p>
                <a:r>
                  <a:rPr lang="en-US" dirty="0"/>
                  <a:t>Plot outputs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𝑠𝑖𝑔𝑚𝑜𝑖𝑑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6C0DF505-29FA-45FF-85CF-3100E527807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7FA5BA-2A57-4F26-BB26-EA0AB4AA7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BA63C5-119E-45AA-A3BC-F8C0F72B38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280" y="3062132"/>
            <a:ext cx="6981825" cy="30194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2144C68-1C68-4870-8F66-5AAC192D61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9999" y="2427727"/>
            <a:ext cx="3396933" cy="2920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60470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44844F-42B4-4191-8E4D-04022C1D49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Visualizing the Hidden Layers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39C603B-096F-4DEA-B772-CE1CFD23E7B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461000" y="1539277"/>
                <a:ext cx="5694680" cy="4329817"/>
              </a:xfrm>
            </p:spPr>
            <p:txBody>
              <a:bodyPr/>
              <a:lstStyle/>
              <a:p>
                <a:r>
                  <a:rPr lang="en-US" dirty="0"/>
                  <a:t>Create  a new model with hidden layer output</a:t>
                </a:r>
              </a:p>
              <a:p>
                <a:r>
                  <a:rPr lang="en-US" dirty="0"/>
                  <a:t>Feed in data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over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×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Predict outputs from hidden outputs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39C603B-096F-4DEA-B772-CE1CFD23E7B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461000" y="1539277"/>
                <a:ext cx="5694680" cy="4329817"/>
              </a:xfrm>
              <a:blipFill>
                <a:blip r:embed="rId3"/>
                <a:stretch>
                  <a:fillRect l="-2570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FFD092-90C7-4620-93E6-697E5439F5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4DFC4B-6CF9-4276-9823-4C2CBECEE4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9837" y="1712912"/>
            <a:ext cx="3590925" cy="11715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A469F9F-F527-4B41-A1D7-3BABA94A32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92299" y="3270584"/>
            <a:ext cx="7830975" cy="217771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B26E8FC-936D-2746-AC9A-3AAA8EB36D9B}"/>
              </a:ext>
            </a:extLst>
          </p:cNvPr>
          <p:cNvSpPr txBox="1"/>
          <p:nvPr/>
        </p:nvSpPr>
        <p:spPr>
          <a:xfrm>
            <a:off x="2087152" y="5465064"/>
            <a:ext cx="7441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Each hidden layer is a logistic regression layer with a different separating line!</a:t>
            </a:r>
          </a:p>
        </p:txBody>
      </p:sp>
    </p:spTree>
    <p:extLst>
      <p:ext uri="{BB962C8B-B14F-4D97-AF65-F5344CB8AC3E}">
        <p14:creationId xmlns:p14="http://schemas.microsoft.com/office/powerpoint/2010/main" val="256317617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22F5A-41FD-4999-B90B-308E3AE3FF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In-Class Exercise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FBE5E9-8790-495A-A77A-C5893CEC92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0" y="1539277"/>
            <a:ext cx="10660380" cy="4329817"/>
          </a:xfrm>
        </p:spPr>
        <p:txBody>
          <a:bodyPr/>
          <a:lstStyle/>
          <a:p>
            <a:r>
              <a:rPr lang="en-US" dirty="0"/>
              <a:t>Go to in class exercise in github</a:t>
            </a:r>
          </a:p>
          <a:p>
            <a:endParaRPr lang="en-US" dirty="0"/>
          </a:p>
          <a:p>
            <a:r>
              <a:rPr lang="en-US" dirty="0">
                <a:hlinkClick r:id="rId2"/>
              </a:rPr>
              <a:t>http://github.com/gussand/notebooks/</a:t>
            </a:r>
          </a:p>
          <a:p>
            <a:r>
              <a:rPr lang="en-US" dirty="0" err="1">
                <a:hlinkClick r:id="rId2"/>
              </a:rPr>
              <a:t>introml</a:t>
            </a:r>
            <a:r>
              <a:rPr lang="en-US" dirty="0">
                <a:hlinkClick r:id="rId2"/>
              </a:rPr>
              <a:t>/unit09_neural/in_class_exercise.ipynb</a:t>
            </a:r>
            <a:r>
              <a:rPr lang="en-US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CB6A56-D557-4CD9-A840-84244955F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954939-A769-42D4-B231-35DE5FC9DF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3015" y="1414116"/>
            <a:ext cx="4600575" cy="424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78422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Motivating Idea:  Nonlinear classifiers from linear features</a:t>
            </a:r>
          </a:p>
          <a:p>
            <a:r>
              <a:rPr lang="en-US" dirty="0"/>
              <a:t>Neural Networks</a:t>
            </a:r>
          </a:p>
          <a:p>
            <a:r>
              <a:rPr lang="en-US" dirty="0"/>
              <a:t>Neural Network Loss Function</a:t>
            </a:r>
          </a:p>
          <a:p>
            <a:r>
              <a:rPr lang="en-US" dirty="0"/>
              <a:t>Stochastic Gradient Descent</a:t>
            </a:r>
          </a:p>
          <a:p>
            <a:r>
              <a:rPr lang="en-US" dirty="0"/>
              <a:t>Building and Training a Network in </a:t>
            </a:r>
            <a:r>
              <a:rPr lang="en-US" dirty="0" err="1"/>
              <a:t>Keras</a:t>
            </a:r>
            <a:endParaRPr lang="en-US" dirty="0"/>
          </a:p>
          <a:p>
            <a:pPr lvl="1"/>
            <a:r>
              <a:rPr lang="en-US" dirty="0"/>
              <a:t>Synthetic data</a:t>
            </a:r>
          </a:p>
          <a:p>
            <a:pPr lvl="1"/>
            <a:r>
              <a:rPr lang="en-US" dirty="0"/>
              <a:t>MNIST</a:t>
            </a:r>
          </a:p>
          <a:p>
            <a:r>
              <a:rPr lang="en-US" dirty="0"/>
              <a:t>Backpropagation Training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45</a:t>
            </a:fld>
            <a:endParaRPr lang="en-US" dirty="0"/>
          </a:p>
        </p:txBody>
      </p:sp>
      <p:sp>
        <p:nvSpPr>
          <p:cNvPr id="5" name="Arrow: Right 4"/>
          <p:cNvSpPr/>
          <p:nvPr/>
        </p:nvSpPr>
        <p:spPr>
          <a:xfrm>
            <a:off x="517387" y="3946628"/>
            <a:ext cx="842682" cy="3976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96947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C7A09-C245-4DD0-A975-D16D2C571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Recap:  MNIST data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A2CD8C-49EC-4F40-9626-22CA94155F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Classic MNIST problem:</a:t>
            </a:r>
          </a:p>
          <a:p>
            <a:pPr lvl="1"/>
            <a:r>
              <a:rPr lang="en-US" dirty="0"/>
              <a:t>Detect hand-written digits</a:t>
            </a:r>
          </a:p>
          <a:p>
            <a:pPr lvl="1"/>
            <a:r>
              <a:rPr lang="en-US" dirty="0"/>
              <a:t>Each image is 28 x 28 = 784 pixels</a:t>
            </a:r>
          </a:p>
          <a:p>
            <a:r>
              <a:rPr lang="en-US" dirty="0"/>
              <a:t>Dataset size:</a:t>
            </a:r>
          </a:p>
          <a:p>
            <a:pPr lvl="1"/>
            <a:r>
              <a:rPr lang="en-US" dirty="0"/>
              <a:t>50,000 training digits</a:t>
            </a:r>
          </a:p>
          <a:p>
            <a:pPr lvl="1"/>
            <a:r>
              <a:rPr lang="en-US" dirty="0"/>
              <a:t>10,000 test</a:t>
            </a:r>
          </a:p>
          <a:p>
            <a:pPr lvl="1"/>
            <a:r>
              <a:rPr lang="en-US" dirty="0"/>
              <a:t>10,000 validation (not used here)</a:t>
            </a:r>
          </a:p>
          <a:p>
            <a:r>
              <a:rPr lang="en-US" dirty="0"/>
              <a:t>Can be loaded with </a:t>
            </a:r>
            <a:r>
              <a:rPr lang="en-US" dirty="0" err="1"/>
              <a:t>sklearn</a:t>
            </a:r>
            <a:r>
              <a:rPr lang="en-US" dirty="0"/>
              <a:t> and many other packages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033CAB-7D8B-464A-9937-6D544251F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F484EC-1BAE-4F43-8F77-41D5C7F024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4555" y="1691573"/>
            <a:ext cx="5191125" cy="141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54565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20B9E7-78C5-4DE4-8C02-F3A4890CC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MNIST Neural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2692FF-699E-4263-831A-D9FCA9D105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784 inputs, 100 hidden units, 10 outputs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8E6A52-6AF6-4E0F-86A8-A308CA06D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47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B4577CA-CEA8-40EC-A413-061028156F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9679" y="3773593"/>
            <a:ext cx="5371259" cy="230796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63444C1-63B2-CA4C-AC52-729558D10BC6}"/>
              </a:ext>
            </a:extLst>
          </p:cNvPr>
          <p:cNvSpPr txBox="1"/>
          <p:nvPr/>
        </p:nvSpPr>
        <p:spPr>
          <a:xfrm>
            <a:off x="7073153" y="4158549"/>
            <a:ext cx="3927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Why 78500 parameters in hidden layer?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074EEEE-381F-45E7-B60A-9D0676DD07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280" y="2017887"/>
            <a:ext cx="7823479" cy="1310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3100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20B9E7-78C5-4DE4-8C02-F3A4890CC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Fitting the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2692FF-699E-4263-831A-D9FCA9D105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Run for 20 epochs, ADAM optimizer, batch size = 100</a:t>
            </a:r>
          </a:p>
          <a:p>
            <a:r>
              <a:rPr lang="en-US" dirty="0"/>
              <a:t>Final accuracy = 0.972  </a:t>
            </a:r>
          </a:p>
          <a:p>
            <a:r>
              <a:rPr lang="en-US" dirty="0"/>
              <a:t>Not great, but much faster than SVM.  Also CNNs we study later do even better.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8E6A52-6AF6-4E0F-86A8-A308CA06D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48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969B88F-2BCA-4F17-A7A3-F7EB630A2D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6099" y="3716778"/>
            <a:ext cx="5486400" cy="2952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A5DE9DB-57EB-4226-8CD6-E96CBB0CA3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6099" y="2863040"/>
            <a:ext cx="3981450" cy="914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6AC263D-3969-4AD6-9664-7162FFD8DF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7280" y="4076879"/>
            <a:ext cx="8181975" cy="187642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6419B1E-0212-4BFB-866E-2D715DA90E14}"/>
              </a:ext>
            </a:extLst>
          </p:cNvPr>
          <p:cNvSpPr/>
          <p:nvPr/>
        </p:nvSpPr>
        <p:spPr>
          <a:xfrm>
            <a:off x="1391920" y="5711538"/>
            <a:ext cx="1046480" cy="28387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72BA2FE-74AA-FF42-A631-EFBAA99F4C5B}"/>
              </a:ext>
            </a:extLst>
          </p:cNvPr>
          <p:cNvCxnSpPr/>
          <p:nvPr/>
        </p:nvCxnSpPr>
        <p:spPr>
          <a:xfrm flipH="1">
            <a:off x="5610386" y="3208149"/>
            <a:ext cx="464950" cy="5086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591920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E0ABCF-4507-2E49-8A9B-6273D91A6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and Validation Accuracy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89E094-25E2-704A-894C-A4B66DA74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49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510EC9B-6595-1C41-8A90-38CB18DCAC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551" y="1535888"/>
            <a:ext cx="6450938" cy="433320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B3C4BB9-3CF5-A842-95FA-3A9EA53977D2}"/>
              </a:ext>
            </a:extLst>
          </p:cNvPr>
          <p:cNvSpPr txBox="1"/>
          <p:nvPr/>
        </p:nvSpPr>
        <p:spPr>
          <a:xfrm>
            <a:off x="7548218" y="3906263"/>
            <a:ext cx="406119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Training accuracy continues to increase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Validation accuracy eventually flattens and sometimes starts to decrease.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Should stop when the validation accuracy starts to decrease.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indicates overfitting.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C14716-C073-4282-9B86-CB846DD1AE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0833" y="1603373"/>
            <a:ext cx="3838575" cy="140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4399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Linear to Nonlinear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04886" y="1539277"/>
            <a:ext cx="5950794" cy="4329817"/>
          </a:xfrm>
        </p:spPr>
        <p:txBody>
          <a:bodyPr/>
          <a:lstStyle/>
          <a:p>
            <a:r>
              <a:rPr lang="en-US" dirty="0"/>
              <a:t>Idea:  Build nonlinear region from linear decisions</a:t>
            </a:r>
          </a:p>
          <a:p>
            <a:r>
              <a:rPr lang="en-US" dirty="0"/>
              <a:t>Possible form for a classifier:</a:t>
            </a:r>
          </a:p>
          <a:p>
            <a:pPr lvl="1"/>
            <a:r>
              <a:rPr lang="en-US" dirty="0"/>
              <a:t>Step 1:  Classify into small number of linear regions</a:t>
            </a:r>
          </a:p>
          <a:p>
            <a:pPr lvl="1"/>
            <a:r>
              <a:rPr lang="en-US" dirty="0"/>
              <a:t>Step 2:  Predict class label from step 1 decisions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</a:t>
            </a:fld>
            <a:endParaRPr lang="en-US" dirty="0"/>
          </a:p>
        </p:txBody>
      </p:sp>
      <p:grpSp>
        <p:nvGrpSpPr>
          <p:cNvPr id="21" name="Group 20"/>
          <p:cNvGrpSpPr/>
          <p:nvPr/>
        </p:nvGrpSpPr>
        <p:grpSpPr>
          <a:xfrm>
            <a:off x="534703" y="1676399"/>
            <a:ext cx="4449673" cy="2921413"/>
            <a:chOff x="633315" y="1879826"/>
            <a:chExt cx="4991100" cy="3228975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3315" y="1879826"/>
              <a:ext cx="4991100" cy="3228975"/>
            </a:xfrm>
            <a:prstGeom prst="rect">
              <a:avLst/>
            </a:prstGeom>
          </p:spPr>
        </p:pic>
        <p:cxnSp>
          <p:nvCxnSpPr>
            <p:cNvPr id="7" name="Straight Connector 6"/>
            <p:cNvCxnSpPr/>
            <p:nvPr/>
          </p:nvCxnSpPr>
          <p:spPr>
            <a:xfrm flipH="1">
              <a:off x="2375647" y="3263153"/>
              <a:ext cx="2958353" cy="1443318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1353671" y="2088776"/>
              <a:ext cx="1685364" cy="2689412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H="1">
              <a:off x="1353671" y="1981200"/>
              <a:ext cx="2832720" cy="1722985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3039035" y="2017059"/>
              <a:ext cx="2294965" cy="1687126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4838524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Motivating Idea:  Nonlinear classifiers from linear features</a:t>
            </a:r>
          </a:p>
          <a:p>
            <a:r>
              <a:rPr lang="en-US" dirty="0"/>
              <a:t>Neural Networks</a:t>
            </a:r>
          </a:p>
          <a:p>
            <a:r>
              <a:rPr lang="en-US" dirty="0"/>
              <a:t>Neural Network Loss Function</a:t>
            </a:r>
          </a:p>
          <a:p>
            <a:r>
              <a:rPr lang="en-US" dirty="0"/>
              <a:t>Stochastic Gradient Descent</a:t>
            </a:r>
          </a:p>
          <a:p>
            <a:r>
              <a:rPr lang="en-US" dirty="0"/>
              <a:t>Building and Training a Network in </a:t>
            </a:r>
            <a:r>
              <a:rPr lang="en-US" dirty="0" err="1"/>
              <a:t>Keras</a:t>
            </a:r>
            <a:endParaRPr lang="en-US" dirty="0"/>
          </a:p>
          <a:p>
            <a:pPr lvl="1"/>
            <a:r>
              <a:rPr lang="en-US" dirty="0"/>
              <a:t>Synthetic data</a:t>
            </a:r>
          </a:p>
          <a:p>
            <a:pPr lvl="1"/>
            <a:r>
              <a:rPr lang="en-US" dirty="0"/>
              <a:t>MNIST</a:t>
            </a:r>
          </a:p>
          <a:p>
            <a:r>
              <a:rPr lang="en-US" dirty="0"/>
              <a:t>Backpropagation Training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50</a:t>
            </a:fld>
            <a:endParaRPr lang="en-US" dirty="0"/>
          </a:p>
        </p:txBody>
      </p:sp>
      <p:sp>
        <p:nvSpPr>
          <p:cNvPr id="5" name="Arrow: Right 4"/>
          <p:cNvSpPr/>
          <p:nvPr/>
        </p:nvSpPr>
        <p:spPr>
          <a:xfrm>
            <a:off x="450331" y="4394237"/>
            <a:ext cx="842682" cy="3976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86896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Stochastic Gradient Descent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Training uses SGD</a:t>
                </a:r>
              </a:p>
              <a:p>
                <a:r>
                  <a:rPr lang="en-US" dirty="0"/>
                  <a:t>In each step:</a:t>
                </a:r>
              </a:p>
              <a:p>
                <a:pPr lvl="1"/>
                <a:r>
                  <a:rPr lang="en-US" dirty="0"/>
                  <a:t>Select a subset of sample for minibatch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⊂{1,…,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Evaluate mini-batch loss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Evaluate mini-batch gradient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𝒈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𝐼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𝛻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Take SGD step: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𝒈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>
                    <a:solidFill>
                      <a:schemeClr val="accent1"/>
                    </a:solidFill>
                  </a:rPr>
                  <a:t>Question</a:t>
                </a:r>
                <a:r>
                  <a:rPr lang="en-US" dirty="0"/>
                  <a:t>:  How do we compute gradient?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261" t="-1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5839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Gradients with Multiple Parameters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For neural net problem: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Gradient is computed with respect to each parameter:</a:t>
                </a:r>
              </a:p>
              <a:p>
                <a:pPr marL="0" indent="0">
                  <a:buNone/>
                </a:pPr>
                <a:br>
                  <a:rPr lang="en-US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𝛻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=[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>
                              <a:latin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sub>
                          </m:sSub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>
                              <a:latin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sub>
                          </m:sSub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>
                              <a:latin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sub>
                          </m:sSub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Gradient descent is performed on each parameter:</a:t>
                </a:r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b>
                        </m:sSub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br>
                  <a:rPr lang="en-US" b="0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𝛼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b>
                        </m:sSub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br>
                  <a:rPr lang="en-US" b="0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….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125059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36C19-F767-43F1-88D4-14451E333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Computation Graph &amp; Forward Pass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3914186-C553-422A-BE29-C86D8D68BD0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539277"/>
                <a:ext cx="10058400" cy="2688747"/>
              </a:xfrm>
            </p:spPr>
            <p:txBody>
              <a:bodyPr/>
              <a:lstStyle/>
              <a:p>
                <a:r>
                  <a:rPr lang="en-US" dirty="0"/>
                  <a:t>Neural network loss function can be computed via a 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computation graph</a:t>
                </a:r>
                <a:endParaRPr lang="en-US" dirty="0"/>
              </a:p>
              <a:p>
                <a:r>
                  <a:rPr lang="en-US" dirty="0"/>
                  <a:t>Sequence of operations starting from measured data and parameters</a:t>
                </a:r>
              </a:p>
              <a:p>
                <a:r>
                  <a:rPr lang="en-US" dirty="0"/>
                  <a:t>Loss function computed via a  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forward pass</a:t>
                </a:r>
                <a:r>
                  <a:rPr lang="en-US" dirty="0"/>
                  <a:t> in the computation graph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𝑎𝑐𝑡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𝑂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dirty="0"/>
                          <m:t> </m:t>
                        </m:r>
                      </m:e>
                    </m:nary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b="0" dirty="0"/>
              </a:p>
              <a:p>
                <a:pPr lvl="1"/>
                <a:endParaRPr lang="en-US" b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3914186-C553-422A-BE29-C86D8D68BD0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539277"/>
                <a:ext cx="10058400" cy="2688747"/>
              </a:xfrm>
              <a:blipFill>
                <a:blip r:embed="rId3"/>
                <a:stretch>
                  <a:fillRect l="-1455" t="-2494" b="-215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EB9F0E-5612-461D-AFB7-2E2849D10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53</a:t>
            </a:fld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72BF4FA-0EE8-459D-88CB-FA382EC65A76}"/>
              </a:ext>
            </a:extLst>
          </p:cNvPr>
          <p:cNvSpPr/>
          <p:nvPr/>
        </p:nvSpPr>
        <p:spPr>
          <a:xfrm>
            <a:off x="5498867" y="4017922"/>
            <a:ext cx="343948" cy="343948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12FDB41-C4FE-471B-8653-CF59E3C72429}"/>
                  </a:ext>
                </a:extLst>
              </p:cNvPr>
              <p:cNvSpPr txBox="1"/>
              <p:nvPr/>
            </p:nvSpPr>
            <p:spPr>
              <a:xfrm>
                <a:off x="5448532" y="4361870"/>
                <a:ext cx="4446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12FDB41-C4FE-471B-8653-CF59E3C724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8532" y="4361870"/>
                <a:ext cx="444617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Oval 9">
            <a:extLst>
              <a:ext uri="{FF2B5EF4-FFF2-40B4-BE49-F238E27FC236}">
                <a16:creationId xmlns:a16="http://schemas.microsoft.com/office/drawing/2014/main" id="{704FACD6-A3C5-45D4-8CF9-2C849C16AC11}"/>
              </a:ext>
            </a:extLst>
          </p:cNvPr>
          <p:cNvSpPr/>
          <p:nvPr/>
        </p:nvSpPr>
        <p:spPr>
          <a:xfrm>
            <a:off x="7010283" y="4017922"/>
            <a:ext cx="343948" cy="3439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0BD60F5-8706-458E-8F16-6B3C94FC65D9}"/>
                  </a:ext>
                </a:extLst>
              </p:cNvPr>
              <p:cNvSpPr txBox="1"/>
              <p:nvPr/>
            </p:nvSpPr>
            <p:spPr>
              <a:xfrm>
                <a:off x="6959948" y="4361870"/>
                <a:ext cx="444617" cy="3815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0BD60F5-8706-458E-8F16-6B3C94FC65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9948" y="4361870"/>
                <a:ext cx="444617" cy="38151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Oval 11">
            <a:extLst>
              <a:ext uri="{FF2B5EF4-FFF2-40B4-BE49-F238E27FC236}">
                <a16:creationId xmlns:a16="http://schemas.microsoft.com/office/drawing/2014/main" id="{42466044-740D-4F82-85CB-C19FCABBE1E3}"/>
              </a:ext>
            </a:extLst>
          </p:cNvPr>
          <p:cNvSpPr/>
          <p:nvPr/>
        </p:nvSpPr>
        <p:spPr>
          <a:xfrm>
            <a:off x="6037160" y="4947671"/>
            <a:ext cx="343948" cy="343948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7055FD0-4621-4F2D-8B0F-23B88C742B9F}"/>
                  </a:ext>
                </a:extLst>
              </p:cNvPr>
              <p:cNvSpPr txBox="1"/>
              <p:nvPr/>
            </p:nvSpPr>
            <p:spPr>
              <a:xfrm>
                <a:off x="5782692" y="5291619"/>
                <a:ext cx="4446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7055FD0-4621-4F2D-8B0F-23B88C742B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2692" y="5291619"/>
                <a:ext cx="444617" cy="369332"/>
              </a:xfrm>
              <a:prstGeom prst="rect">
                <a:avLst/>
              </a:prstGeom>
              <a:blipFill>
                <a:blip r:embed="rId6"/>
                <a:stretch>
                  <a:fillRect r="-808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DE512C0-8A4A-493B-8B77-34B183DAC32F}"/>
              </a:ext>
            </a:extLst>
          </p:cNvPr>
          <p:cNvCxnSpPr>
            <a:stCxn id="8" idx="6"/>
            <a:endCxn id="10" idx="2"/>
          </p:cNvCxnSpPr>
          <p:nvPr/>
        </p:nvCxnSpPr>
        <p:spPr>
          <a:xfrm>
            <a:off x="5842815" y="4189896"/>
            <a:ext cx="11674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41F54C7-1D87-48FB-8A08-76F02719DCCA}"/>
              </a:ext>
            </a:extLst>
          </p:cNvPr>
          <p:cNvCxnSpPr>
            <a:stCxn id="12" idx="7"/>
            <a:endCxn id="10" idx="3"/>
          </p:cNvCxnSpPr>
          <p:nvPr/>
        </p:nvCxnSpPr>
        <p:spPr>
          <a:xfrm flipV="1">
            <a:off x="6330738" y="4311500"/>
            <a:ext cx="729915" cy="6865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0EF0B060-4B9A-4925-9DB8-0FFF661A409F}"/>
              </a:ext>
            </a:extLst>
          </p:cNvPr>
          <p:cNvSpPr/>
          <p:nvPr/>
        </p:nvSpPr>
        <p:spPr>
          <a:xfrm>
            <a:off x="7748477" y="4017922"/>
            <a:ext cx="343948" cy="3439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50D9D6E-555D-4B1D-8C78-E007628F7C4C}"/>
              </a:ext>
            </a:extLst>
          </p:cNvPr>
          <p:cNvCxnSpPr/>
          <p:nvPr/>
        </p:nvCxnSpPr>
        <p:spPr>
          <a:xfrm>
            <a:off x="7322036" y="4189896"/>
            <a:ext cx="4586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09CB75E-6619-4C07-A21B-00D0E5B6F5D1}"/>
                  </a:ext>
                </a:extLst>
              </p:cNvPr>
              <p:cNvSpPr txBox="1"/>
              <p:nvPr/>
            </p:nvSpPr>
            <p:spPr>
              <a:xfrm>
                <a:off x="7698142" y="4361870"/>
                <a:ext cx="444617" cy="3815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09CB75E-6619-4C07-A21B-00D0E5B6F5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8142" y="4361870"/>
                <a:ext cx="444617" cy="38151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Oval 18">
            <a:extLst>
              <a:ext uri="{FF2B5EF4-FFF2-40B4-BE49-F238E27FC236}">
                <a16:creationId xmlns:a16="http://schemas.microsoft.com/office/drawing/2014/main" id="{468E2EF9-7C5A-4643-908B-20A852F1DE96}"/>
              </a:ext>
            </a:extLst>
          </p:cNvPr>
          <p:cNvSpPr/>
          <p:nvPr/>
        </p:nvSpPr>
        <p:spPr>
          <a:xfrm>
            <a:off x="9204720" y="4023514"/>
            <a:ext cx="343948" cy="3439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D41E6266-0F60-42E0-8DBB-5816E5563A58}"/>
              </a:ext>
            </a:extLst>
          </p:cNvPr>
          <p:cNvSpPr/>
          <p:nvPr/>
        </p:nvSpPr>
        <p:spPr>
          <a:xfrm>
            <a:off x="8231597" y="4953263"/>
            <a:ext cx="343948" cy="343948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21B4BED-8B1B-4A19-9FCD-3E3A9AB0E286}"/>
              </a:ext>
            </a:extLst>
          </p:cNvPr>
          <p:cNvCxnSpPr>
            <a:endCxn id="19" idx="2"/>
          </p:cNvCxnSpPr>
          <p:nvPr/>
        </p:nvCxnSpPr>
        <p:spPr>
          <a:xfrm>
            <a:off x="8037252" y="4195488"/>
            <a:ext cx="11674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1804B41-D8C3-4B3C-B7A6-5F6123DFA887}"/>
              </a:ext>
            </a:extLst>
          </p:cNvPr>
          <p:cNvCxnSpPr>
            <a:stCxn id="20" idx="7"/>
            <a:endCxn id="19" idx="3"/>
          </p:cNvCxnSpPr>
          <p:nvPr/>
        </p:nvCxnSpPr>
        <p:spPr>
          <a:xfrm flipV="1">
            <a:off x="8525175" y="4317092"/>
            <a:ext cx="729915" cy="6865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9CFEB08-DB31-48B2-AEC8-FFB9DF056153}"/>
                  </a:ext>
                </a:extLst>
              </p:cNvPr>
              <p:cNvSpPr txBox="1"/>
              <p:nvPr/>
            </p:nvSpPr>
            <p:spPr>
              <a:xfrm>
                <a:off x="9348657" y="4311500"/>
                <a:ext cx="444617" cy="3815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9CFEB08-DB31-48B2-AEC8-FFB9DF0561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8657" y="4311500"/>
                <a:ext cx="444617" cy="38151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D603FF2-7ABD-45A4-B126-7F4BC4B2F664}"/>
                  </a:ext>
                </a:extLst>
              </p:cNvPr>
              <p:cNvSpPr txBox="1"/>
              <p:nvPr/>
            </p:nvSpPr>
            <p:spPr>
              <a:xfrm>
                <a:off x="7861726" y="5347581"/>
                <a:ext cx="108368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D603FF2-7ABD-45A4-B126-7F4BC4B2F6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1726" y="5347581"/>
                <a:ext cx="1083689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Oval 24">
            <a:extLst>
              <a:ext uri="{FF2B5EF4-FFF2-40B4-BE49-F238E27FC236}">
                <a16:creationId xmlns:a16="http://schemas.microsoft.com/office/drawing/2014/main" id="{3E5CEE12-1075-4E03-9549-707B76C94B97}"/>
              </a:ext>
            </a:extLst>
          </p:cNvPr>
          <p:cNvSpPr/>
          <p:nvPr/>
        </p:nvSpPr>
        <p:spPr>
          <a:xfrm>
            <a:off x="10716136" y="4017922"/>
            <a:ext cx="343948" cy="3439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E6D02D1-A738-4734-8772-F786BFE29944}"/>
              </a:ext>
            </a:extLst>
          </p:cNvPr>
          <p:cNvCxnSpPr>
            <a:endCxn id="25" idx="2"/>
          </p:cNvCxnSpPr>
          <p:nvPr/>
        </p:nvCxnSpPr>
        <p:spPr>
          <a:xfrm>
            <a:off x="9548668" y="4189896"/>
            <a:ext cx="11674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DC7674E-9998-48EA-99D8-9ADC13CCFD9D}"/>
                  </a:ext>
                </a:extLst>
              </p:cNvPr>
              <p:cNvSpPr txBox="1"/>
              <p:nvPr/>
            </p:nvSpPr>
            <p:spPr>
              <a:xfrm>
                <a:off x="10340246" y="3604657"/>
                <a:ext cx="16557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DC7674E-9998-48EA-99D8-9ADC13CCFD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40246" y="3604657"/>
                <a:ext cx="1655763" cy="369332"/>
              </a:xfrm>
              <a:prstGeom prst="rect">
                <a:avLst/>
              </a:prstGeom>
              <a:blipFill>
                <a:blip r:embed="rId10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Oval 27">
            <a:extLst>
              <a:ext uri="{FF2B5EF4-FFF2-40B4-BE49-F238E27FC236}">
                <a16:creationId xmlns:a16="http://schemas.microsoft.com/office/drawing/2014/main" id="{610286FC-A043-4B00-997C-6ED6E7D02A8D}"/>
              </a:ext>
            </a:extLst>
          </p:cNvPr>
          <p:cNvSpPr/>
          <p:nvPr/>
        </p:nvSpPr>
        <p:spPr>
          <a:xfrm>
            <a:off x="9807971" y="4992450"/>
            <a:ext cx="343948" cy="343948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48BB520-AFB0-4A05-9050-255808868F6C}"/>
              </a:ext>
            </a:extLst>
          </p:cNvPr>
          <p:cNvCxnSpPr>
            <a:stCxn id="28" idx="7"/>
          </p:cNvCxnSpPr>
          <p:nvPr/>
        </p:nvCxnSpPr>
        <p:spPr>
          <a:xfrm flipV="1">
            <a:off x="10101549" y="4356279"/>
            <a:ext cx="729915" cy="6865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1E38400-A5AB-451E-9925-D9AA4EE28AC8}"/>
                  </a:ext>
                </a:extLst>
              </p:cNvPr>
              <p:cNvSpPr txBox="1"/>
              <p:nvPr/>
            </p:nvSpPr>
            <p:spPr>
              <a:xfrm>
                <a:off x="9757636" y="5360908"/>
                <a:ext cx="4446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1E38400-A5AB-451E-9925-D9AA4EE28A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57636" y="5360908"/>
                <a:ext cx="444617" cy="369332"/>
              </a:xfrm>
              <a:prstGeom prst="rect">
                <a:avLst/>
              </a:prstGeom>
              <a:blipFill>
                <a:blip r:embed="rId11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Oval 30">
            <a:extLst>
              <a:ext uri="{FF2B5EF4-FFF2-40B4-BE49-F238E27FC236}">
                <a16:creationId xmlns:a16="http://schemas.microsoft.com/office/drawing/2014/main" id="{5607BBE4-73AF-4C9E-A8E4-F17AA63C778C}"/>
              </a:ext>
            </a:extLst>
          </p:cNvPr>
          <p:cNvSpPr/>
          <p:nvPr/>
        </p:nvSpPr>
        <p:spPr>
          <a:xfrm>
            <a:off x="2244391" y="4408981"/>
            <a:ext cx="343948" cy="3439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E811647-B32E-4C05-A27D-B9AA1A7FBCE1}"/>
              </a:ext>
            </a:extLst>
          </p:cNvPr>
          <p:cNvSpPr/>
          <p:nvPr/>
        </p:nvSpPr>
        <p:spPr>
          <a:xfrm>
            <a:off x="2244391" y="4975937"/>
            <a:ext cx="343948" cy="343948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D2F437D-103F-4E58-9768-3FA5F28E1214}"/>
              </a:ext>
            </a:extLst>
          </p:cNvPr>
          <p:cNvSpPr/>
          <p:nvPr/>
        </p:nvSpPr>
        <p:spPr>
          <a:xfrm>
            <a:off x="2244391" y="5500842"/>
            <a:ext cx="343948" cy="343948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8A4A023-EF02-47F8-8344-CBDAF5162E56}"/>
              </a:ext>
            </a:extLst>
          </p:cNvPr>
          <p:cNvSpPr txBox="1"/>
          <p:nvPr/>
        </p:nvSpPr>
        <p:spPr>
          <a:xfrm>
            <a:off x="2807143" y="4367462"/>
            <a:ext cx="188237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Hidden variable</a:t>
            </a:r>
          </a:p>
          <a:p>
            <a:endParaRPr lang="en-US" dirty="0"/>
          </a:p>
          <a:p>
            <a:r>
              <a:rPr lang="en-US" dirty="0"/>
              <a:t>Observed variable</a:t>
            </a:r>
          </a:p>
          <a:p>
            <a:endParaRPr lang="en-US" dirty="0"/>
          </a:p>
          <a:p>
            <a:r>
              <a:rPr lang="en-US" dirty="0"/>
              <a:t>Trainable variable</a:t>
            </a:r>
          </a:p>
        </p:txBody>
      </p:sp>
    </p:spTree>
    <p:extLst>
      <p:ext uri="{BB962C8B-B14F-4D97-AF65-F5344CB8AC3E}">
        <p14:creationId xmlns:p14="http://schemas.microsoft.com/office/powerpoint/2010/main" val="263620522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A9D1DBE-95A9-4984-B504-1CAF636B1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Back-Propagation Example 1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E18CCB8-3688-4E6C-BEF3-4F31D2FABE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00688" y="1539875"/>
            <a:ext cx="8650950" cy="432911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7CCFDE-2AF3-4541-8574-847319378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107648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A9E45AB-0A03-46EB-ADAD-F5DC99B37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61AC890-3484-4611-92CD-931BF1142F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67650" y="1539875"/>
            <a:ext cx="8717025" cy="432911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9CFF46-BA3B-44FD-B1A4-F3492193A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325273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2BD30D-67A1-41F6-8CE1-ED3BC4335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638C9FC-246A-4D2F-8BF9-DE436FE251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15363" y="1539875"/>
            <a:ext cx="8621600" cy="432911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2E9DA-2975-4945-98A4-B76551F9E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716666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DEF271-9B1B-45F2-9559-24FB7186C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1055BEF-6781-4BDA-B608-9DF018DED8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75112" y="1539875"/>
            <a:ext cx="8702102" cy="432911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338AAD-A673-44FD-9C47-23EE05D6C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552997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459B86-3DC8-4924-B26B-4BFF41240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450FDBC-C32F-4CAD-AD39-8EA1B1EF06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08113" y="1528763"/>
            <a:ext cx="8636099" cy="432911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EE0140-D17F-4020-B991-F173F52BC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201539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E0713E-DBB5-4785-961B-33B55B670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2C8DEF3-1691-4F77-B22F-CA3F8904E8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63975" y="1539875"/>
            <a:ext cx="8724375" cy="432911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81CA10-E479-4EAC-93B7-95FC6D326A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173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 Outputs and Step 2 Outputs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1038" y="4443933"/>
            <a:ext cx="7557970" cy="1055047"/>
          </a:xfrm>
        </p:spPr>
        <p:txBody>
          <a:bodyPr>
            <a:noAutofit/>
          </a:bodyPr>
          <a:lstStyle/>
          <a:p>
            <a:r>
              <a:rPr lang="en-US" dirty="0"/>
              <a:t>Each output from step 1 is from a linear classifier with soft decision </a:t>
            </a:r>
          </a:p>
          <a:p>
            <a:pPr lvl="1"/>
            <a:r>
              <a:rPr lang="en-US" dirty="0"/>
              <a:t>Similar to logistic regression</a:t>
            </a:r>
          </a:p>
          <a:p>
            <a:r>
              <a:rPr lang="en-US" dirty="0"/>
              <a:t>Final output is a weighted average of step 1 outputs using the weights </a:t>
            </a:r>
          </a:p>
          <a:p>
            <a:pPr lvl="1"/>
            <a:r>
              <a:rPr lang="en-US" dirty="0"/>
              <a:t>Weights are indicated on top of the figures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6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3048" y="1661290"/>
            <a:ext cx="2690756" cy="225696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9355381" y="3956177"/>
                <a:ext cx="4660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5381" y="3956177"/>
                <a:ext cx="466089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7776959" y="2605107"/>
                <a:ext cx="4660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6959" y="2605107"/>
                <a:ext cx="466089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1887" y="2151813"/>
            <a:ext cx="6772316" cy="1645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85287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FEF3C4-EB10-4981-A282-974EE72C94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C19B149-753D-4E56-8BCD-B8666B73FE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50894" y="1834260"/>
            <a:ext cx="7550538" cy="374034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BD1817-882F-4FA1-83D2-4130A1B5AA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211378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3D955F-A071-4C38-91A3-E04BC054C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6D2362E-1C86-47F0-9819-780285BA7C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54069" y="1843786"/>
            <a:ext cx="7544188" cy="372129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683458-0D6A-44BE-BE8D-0D42D2F129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060782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19A16B-1803-47EC-B78B-4A2419081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892D68B-B227-4A02-90C1-92EA151E3C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79470" y="1834260"/>
            <a:ext cx="7493385" cy="374034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96B9EE-BB07-42EF-8B2A-4AD90883B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112541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0A61A1-8495-41E2-8BC6-C0BBB004C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C67367D-465A-452E-9927-7A44C55957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01696" y="1827910"/>
            <a:ext cx="7448933" cy="375304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0DFD50-7DE7-4B34-95D5-AF0ACAA4A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728573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F4F88A-BF36-4344-B196-662018E2B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F8A7933-E22F-4EB5-B877-4C36BF80F4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60419" y="1815209"/>
            <a:ext cx="7531487" cy="377844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6D7218-AC3A-4BA4-B3A9-45B0794C0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92027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7889D-D803-4020-AC76-2B72A076A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37170B0-B25E-493A-A8CB-2C9F75DA88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60419" y="1815209"/>
            <a:ext cx="7531487" cy="377844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F3A791-AA57-4CA6-9599-2A84909A99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816739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D06FF9-4A31-4046-B88E-EF7A10B057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general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36F5628-47F0-42DC-8369-96C9D1C89D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46149" y="1853311"/>
            <a:ext cx="7360028" cy="370224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532B2E-8720-4407-9BFC-B3B346D86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798988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68D6D-4385-4234-BD8C-60BFBB699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B0DBFFD-2584-4658-AB1F-4A9314549E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388996" y="1805684"/>
            <a:ext cx="7474334" cy="379749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9947C7-60DC-48D2-8440-82651AB593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70127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1B9ECF-875F-4351-ADE0-DD615CF36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D7A6698-673C-41E1-9838-FEC187B6D7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398521" y="1843786"/>
            <a:ext cx="7455283" cy="372129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28E3EA-61D8-4C01-83C1-BF721068B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074609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2F6CF4-83B6-4A2D-A434-78FDAE9F7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C9470D2-4960-48D4-A9A7-219E920238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08047" y="1881888"/>
            <a:ext cx="7436232" cy="364508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DE7F70-421D-4D85-BAE8-D983F9F81C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68924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Possible Two Stage Classifier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414682" y="1539277"/>
                <a:ext cx="5740998" cy="4329817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Input sample: 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First step:  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Hidden layer</a:t>
                </a:r>
              </a:p>
              <a:p>
                <a:pPr lvl="1"/>
                <a:r>
                  <a:rPr lang="en-US" dirty="0"/>
                  <a:t>Take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=4</m:t>
                    </m:r>
                  </m:oMath>
                </a14:m>
                <a:r>
                  <a:rPr lang="en-US" dirty="0"/>
                  <a:t> linear discriminants</a:t>
                </a:r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,1</m:t>
                        </m:r>
                      </m:sub>
                    </m:sSub>
                  </m:oMath>
                </a14:m>
                <a:br>
                  <a:rPr lang="en-US" b="0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⋮</m:t>
                    </m:r>
                  </m:oMath>
                </a14:m>
                <a:br>
                  <a:rPr lang="en-US" b="0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b>
                        </m:sSub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Make a soft decision on each linear region</a:t>
                </a:r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type m:val="li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(1+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Second step:  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Output layer</a:t>
                </a:r>
              </a:p>
              <a:p>
                <a:pPr lvl="1"/>
                <a:r>
                  <a:rPr lang="en-US" dirty="0"/>
                  <a:t>Linear step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Soft decision: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414682" y="1539277"/>
                <a:ext cx="5740998" cy="4329817"/>
              </a:xfrm>
              <a:blipFill>
                <a:blip r:embed="rId3"/>
                <a:stretch>
                  <a:fillRect l="-2548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7</a:t>
            </a:fld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534703" y="1676399"/>
            <a:ext cx="4449673" cy="2921413"/>
            <a:chOff x="633315" y="1879826"/>
            <a:chExt cx="4991100" cy="3228975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3315" y="1879826"/>
              <a:ext cx="4991100" cy="3228975"/>
            </a:xfrm>
            <a:prstGeom prst="rect">
              <a:avLst/>
            </a:prstGeom>
          </p:spPr>
        </p:pic>
        <p:cxnSp>
          <p:nvCxnSpPr>
            <p:cNvPr id="7" name="Straight Connector 6"/>
            <p:cNvCxnSpPr/>
            <p:nvPr/>
          </p:nvCxnSpPr>
          <p:spPr>
            <a:xfrm flipH="1">
              <a:off x="2375647" y="3263153"/>
              <a:ext cx="2958353" cy="1443318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1353671" y="2088776"/>
              <a:ext cx="1685364" cy="2689412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1353671" y="1981200"/>
              <a:ext cx="2832720" cy="1722985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3039035" y="2017059"/>
              <a:ext cx="2294965" cy="1687126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8899493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F86B9-380F-48BD-8CC1-55AC8B8AD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745FD5A-4796-467E-BE9C-F5775D1671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98521" y="1834260"/>
            <a:ext cx="7455283" cy="374034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3CB01-60C3-4B84-9B29-4F799085F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981553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BE930-C809-4284-B2B2-053AAF4554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0BF5435-1927-4096-876B-233026A5E6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41368" y="1815209"/>
            <a:ext cx="7569589" cy="377844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E58E89-E3E2-4B82-A035-8497CA5CC9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459866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0A954-F05C-4E82-8510-5589AA928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2: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0896C69-FE1A-4BB6-AF8F-011FF2D448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4819" y="1605888"/>
            <a:ext cx="9210274" cy="464416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500C2C-F354-4576-A535-4E4E08F767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455835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A267A4-094B-4890-9F40-2B6C83FC5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C90A46E-4020-4E99-A17C-502B00B74E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69936" y="1558828"/>
            <a:ext cx="8864734" cy="443613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CCDDB3-5910-468D-B74E-6F87AEE8C2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902612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A15966-383C-4005-81AB-D320447601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D090B79-9826-49B9-B597-361BF4A194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1427" y="1660973"/>
            <a:ext cx="9000954" cy="453861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C19113-B71B-46F4-8896-593CF16DE9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543531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C3FF2A-1971-4CB1-876A-936997A75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ECDA23-C43D-413E-AE6E-E6AC00CCD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75</a:t>
            </a:fld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4933AAB-FA8B-442C-AA0C-69C8EC8991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69945" y="1805684"/>
            <a:ext cx="7512436" cy="3797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18026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2D7380-50CA-41C9-8010-F82C9145D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CE132D9-1EA0-484B-8B5F-88C5D0F902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69945" y="1818384"/>
            <a:ext cx="7512436" cy="377209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E99C04-EB7F-454A-8DC7-8014AC721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525455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47C34-B9B4-4C7C-B838-E9E8395BE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5D863D1-BF20-4AEE-8473-A0FF8805E9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69945" y="1808859"/>
            <a:ext cx="7512436" cy="379114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696E28-D3DE-489A-B74D-B0B7A2FDD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928639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6582E-AF33-47DC-A4B8-DD658A15E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3B3A4D4-D889-4FF8-B08E-FDA8A2B604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92171" y="1846961"/>
            <a:ext cx="7467984" cy="371494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6B0693-75DA-42AB-8F39-A3B0041502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680514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A927BA-5317-424F-A590-F89455436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97F5BF3-3394-4AC5-B4BF-79B151DA39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82645" y="1824735"/>
            <a:ext cx="7487035" cy="375939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169829-6278-4877-A813-6F93E04648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16747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Block Diagram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539277"/>
                <a:ext cx="10058400" cy="1203923"/>
              </a:xfrm>
            </p:spPr>
            <p:txBody>
              <a:bodyPr/>
              <a:lstStyle/>
              <a:p>
                <a:r>
                  <a:rPr lang="en-US" dirty="0"/>
                  <a:t>Hidden layer: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  </a:t>
                </a:r>
              </a:p>
              <a:p>
                <a:r>
                  <a:rPr lang="en-US" dirty="0"/>
                  <a:t>Output layer: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     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539277"/>
                <a:ext cx="10058400" cy="1203923"/>
              </a:xfrm>
              <a:blipFill>
                <a:blip r:embed="rId3"/>
                <a:stretch>
                  <a:fillRect l="-1455" t="-50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8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5C4C264-0B91-4C7B-A6CB-A9B7341AD42A}"/>
              </a:ext>
            </a:extLst>
          </p:cNvPr>
          <p:cNvGrpSpPr/>
          <p:nvPr/>
        </p:nvGrpSpPr>
        <p:grpSpPr>
          <a:xfrm>
            <a:off x="1409983" y="2513413"/>
            <a:ext cx="8422517" cy="3467647"/>
            <a:chOff x="1409983" y="2513413"/>
            <a:chExt cx="8422517" cy="346764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/>
                <p:cNvSpPr txBox="1"/>
                <p:nvPr/>
              </p:nvSpPr>
              <p:spPr>
                <a:xfrm>
                  <a:off x="1568392" y="4316466"/>
                  <a:ext cx="36798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𝒙</m:t>
                        </m:r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6" name="TextBox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68392" y="4316466"/>
                  <a:ext cx="367986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TextBox 6"/>
            <p:cNvSpPr txBox="1"/>
            <p:nvPr/>
          </p:nvSpPr>
          <p:spPr>
            <a:xfrm>
              <a:off x="1409983" y="4698355"/>
              <a:ext cx="6848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Input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2277036" y="3241297"/>
              <a:ext cx="833716" cy="162201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/>
                <p:cNvSpPr txBox="1"/>
                <p:nvPr/>
              </p:nvSpPr>
              <p:spPr>
                <a:xfrm>
                  <a:off x="1790251" y="2540013"/>
                  <a:ext cx="1855444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/>
                    <a:t>Linear map</a:t>
                  </a:r>
                  <a:br>
                    <a:rPr lang="en-US" dirty="0"/>
                  </a:b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Sup>
                          <m:sSubSup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" name="TextBox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90251" y="2540013"/>
                  <a:ext cx="1855444" cy="646331"/>
                </a:xfrm>
                <a:prstGeom prst="rect">
                  <a:avLst/>
                </a:prstGeom>
                <a:blipFill>
                  <a:blip r:embed="rId5"/>
                  <a:stretch>
                    <a:fillRect t="-5660" b="-9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/>
                <p:cNvSpPr txBox="1"/>
                <p:nvPr/>
              </p:nvSpPr>
              <p:spPr>
                <a:xfrm>
                  <a:off x="3918845" y="2530922"/>
                  <a:ext cx="933269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Sigmoid</a:t>
                  </a:r>
                  <a:br>
                    <a:rPr lang="en-US" dirty="0"/>
                  </a:br>
                  <a:r>
                    <a:rPr lang="en-US" dirty="0"/>
                    <a:t> </a:t>
                  </a:r>
                  <a14:m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" name="TextBox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18845" y="2530922"/>
                  <a:ext cx="933269" cy="646331"/>
                </a:xfrm>
                <a:prstGeom prst="rect">
                  <a:avLst/>
                </a:prstGeom>
                <a:blipFill>
                  <a:blip r:embed="rId6"/>
                  <a:stretch>
                    <a:fillRect l="-5882" t="-4717" r="-5229" b="-754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Oval 13"/>
            <p:cNvSpPr/>
            <p:nvPr/>
          </p:nvSpPr>
          <p:spPr>
            <a:xfrm>
              <a:off x="1713153" y="3639042"/>
              <a:ext cx="166744" cy="161365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1706879" y="4063988"/>
              <a:ext cx="166744" cy="161365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5849841" y="3244066"/>
              <a:ext cx="833716" cy="152340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0" name="Straight Arrow Connector 49"/>
            <p:cNvCxnSpPr>
              <a:stCxn id="14" idx="6"/>
            </p:cNvCxnSpPr>
            <p:nvPr/>
          </p:nvCxnSpPr>
          <p:spPr>
            <a:xfrm>
              <a:off x="1879897" y="3719725"/>
              <a:ext cx="39713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/>
            <p:nvPr/>
          </p:nvCxnSpPr>
          <p:spPr>
            <a:xfrm flipV="1">
              <a:off x="1873623" y="4107710"/>
              <a:ext cx="403413" cy="882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TextBox 68"/>
            <p:cNvSpPr txBox="1"/>
            <p:nvPr/>
          </p:nvSpPr>
          <p:spPr>
            <a:xfrm>
              <a:off x="8574270" y="4404167"/>
              <a:ext cx="125823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Soft binary </a:t>
              </a:r>
              <a:br>
                <a:rPr lang="en-US" dirty="0"/>
              </a:br>
              <a:r>
                <a:rPr lang="en-US" dirty="0"/>
                <a:t>decision</a:t>
              </a: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2751100" y="5542035"/>
              <a:ext cx="13717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Hidden layer</a:t>
              </a:r>
            </a:p>
          </p:txBody>
        </p:sp>
        <p:grpSp>
          <p:nvGrpSpPr>
            <p:cNvPr id="26" name="Group 25"/>
            <p:cNvGrpSpPr/>
            <p:nvPr/>
          </p:nvGrpSpPr>
          <p:grpSpPr>
            <a:xfrm>
              <a:off x="3104959" y="3339920"/>
              <a:ext cx="2742066" cy="278152"/>
              <a:chOff x="5290262" y="2631152"/>
              <a:chExt cx="2742066" cy="278152"/>
            </a:xfrm>
          </p:grpSpPr>
          <p:sp>
            <p:nvSpPr>
              <p:cNvPr id="59" name="Oval 58"/>
              <p:cNvSpPr/>
              <p:nvPr/>
            </p:nvSpPr>
            <p:spPr>
              <a:xfrm>
                <a:off x="5630167" y="2678550"/>
                <a:ext cx="166744" cy="161365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0" name="Straight Arrow Connector 59"/>
              <p:cNvCxnSpPr>
                <a:stCxn id="59" idx="6"/>
              </p:cNvCxnSpPr>
              <p:nvPr/>
            </p:nvCxnSpPr>
            <p:spPr>
              <a:xfrm>
                <a:off x="5796911" y="2759233"/>
                <a:ext cx="614474" cy="278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Arrow Connector 60"/>
              <p:cNvCxnSpPr/>
              <p:nvPr/>
            </p:nvCxnSpPr>
            <p:spPr>
              <a:xfrm flipV="1">
                <a:off x="6751854" y="2759232"/>
                <a:ext cx="802304" cy="242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Arrow Connector 64"/>
              <p:cNvCxnSpPr/>
              <p:nvPr/>
            </p:nvCxnSpPr>
            <p:spPr>
              <a:xfrm>
                <a:off x="5290262" y="2766237"/>
                <a:ext cx="335593" cy="142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6" name="Group 65"/>
              <p:cNvGrpSpPr/>
              <p:nvPr/>
            </p:nvGrpSpPr>
            <p:grpSpPr>
              <a:xfrm>
                <a:off x="6413541" y="2631152"/>
                <a:ext cx="338313" cy="278152"/>
                <a:chOff x="7843706" y="2141238"/>
                <a:chExt cx="612397" cy="467738"/>
              </a:xfrm>
            </p:grpSpPr>
            <p:sp>
              <p:nvSpPr>
                <p:cNvPr id="72" name="Rectangle 71"/>
                <p:cNvSpPr/>
                <p:nvPr/>
              </p:nvSpPr>
              <p:spPr>
                <a:xfrm>
                  <a:off x="7851512" y="2141238"/>
                  <a:ext cx="604591" cy="467738"/>
                </a:xfrm>
                <a:prstGeom prst="rect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" name="Freeform: Shape 72"/>
                <p:cNvSpPr/>
                <p:nvPr/>
              </p:nvSpPr>
              <p:spPr>
                <a:xfrm>
                  <a:off x="7843706" y="2254136"/>
                  <a:ext cx="612397" cy="237077"/>
                </a:xfrm>
                <a:custGeom>
                  <a:avLst/>
                  <a:gdLst>
                    <a:gd name="connsiteX0" fmla="*/ 0 w 612397"/>
                    <a:gd name="connsiteY0" fmla="*/ 229005 h 237077"/>
                    <a:gd name="connsiteX1" fmla="*/ 176169 w 612397"/>
                    <a:gd name="connsiteY1" fmla="*/ 229005 h 237077"/>
                    <a:gd name="connsiteX2" fmla="*/ 234892 w 612397"/>
                    <a:gd name="connsiteY2" fmla="*/ 145115 h 237077"/>
                    <a:gd name="connsiteX3" fmla="*/ 327171 w 612397"/>
                    <a:gd name="connsiteY3" fmla="*/ 19281 h 237077"/>
                    <a:gd name="connsiteX4" fmla="*/ 612397 w 612397"/>
                    <a:gd name="connsiteY4" fmla="*/ 2503 h 2370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12397" h="237077">
                      <a:moveTo>
                        <a:pt x="0" y="229005"/>
                      </a:moveTo>
                      <a:cubicBezTo>
                        <a:pt x="68510" y="235996"/>
                        <a:pt x="137020" y="242987"/>
                        <a:pt x="176169" y="229005"/>
                      </a:cubicBezTo>
                      <a:cubicBezTo>
                        <a:pt x="215318" y="215023"/>
                        <a:pt x="209725" y="180069"/>
                        <a:pt x="234892" y="145115"/>
                      </a:cubicBezTo>
                      <a:cubicBezTo>
                        <a:pt x="260059" y="110161"/>
                        <a:pt x="264254" y="43050"/>
                        <a:pt x="327171" y="19281"/>
                      </a:cubicBezTo>
                      <a:cubicBezTo>
                        <a:pt x="390088" y="-4488"/>
                        <a:pt x="501242" y="-993"/>
                        <a:pt x="612397" y="2503"/>
                      </a:cubicBezTo>
                    </a:path>
                  </a:pathLst>
                </a:custGeom>
                <a:noFill/>
                <a:ln w="381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67" name="Oval 66"/>
              <p:cNvSpPr/>
              <p:nvPr/>
            </p:nvSpPr>
            <p:spPr>
              <a:xfrm>
                <a:off x="7563821" y="2678550"/>
                <a:ext cx="166744" cy="161365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1" name="Straight Arrow Connector 70"/>
              <p:cNvCxnSpPr/>
              <p:nvPr/>
            </p:nvCxnSpPr>
            <p:spPr>
              <a:xfrm>
                <a:off x="7731562" y="2764129"/>
                <a:ext cx="300766" cy="421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TextBox 94"/>
                <p:cNvSpPr txBox="1"/>
                <p:nvPr/>
              </p:nvSpPr>
              <p:spPr>
                <a:xfrm>
                  <a:off x="3268653" y="4683333"/>
                  <a:ext cx="49686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5" name="TextBox 9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68653" y="4683333"/>
                  <a:ext cx="496866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TextBox 95"/>
                <p:cNvSpPr txBox="1"/>
                <p:nvPr/>
              </p:nvSpPr>
              <p:spPr>
                <a:xfrm>
                  <a:off x="5168524" y="4681166"/>
                  <a:ext cx="52732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6" name="TextBox 9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68524" y="4681166"/>
                  <a:ext cx="527324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97" name="Group 96"/>
            <p:cNvGrpSpPr/>
            <p:nvPr/>
          </p:nvGrpSpPr>
          <p:grpSpPr>
            <a:xfrm>
              <a:off x="3104959" y="3665906"/>
              <a:ext cx="2742066" cy="278152"/>
              <a:chOff x="5290262" y="2631152"/>
              <a:chExt cx="2742066" cy="278152"/>
            </a:xfrm>
          </p:grpSpPr>
          <p:sp>
            <p:nvSpPr>
              <p:cNvPr id="98" name="Oval 97"/>
              <p:cNvSpPr/>
              <p:nvPr/>
            </p:nvSpPr>
            <p:spPr>
              <a:xfrm>
                <a:off x="5630167" y="2678550"/>
                <a:ext cx="166744" cy="161365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99" name="Straight Arrow Connector 98"/>
              <p:cNvCxnSpPr>
                <a:stCxn id="98" idx="6"/>
              </p:cNvCxnSpPr>
              <p:nvPr/>
            </p:nvCxnSpPr>
            <p:spPr>
              <a:xfrm>
                <a:off x="5796911" y="2759233"/>
                <a:ext cx="614474" cy="278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Arrow Connector 99"/>
              <p:cNvCxnSpPr/>
              <p:nvPr/>
            </p:nvCxnSpPr>
            <p:spPr>
              <a:xfrm flipV="1">
                <a:off x="6751854" y="2759232"/>
                <a:ext cx="802304" cy="242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Arrow Connector 100"/>
              <p:cNvCxnSpPr/>
              <p:nvPr/>
            </p:nvCxnSpPr>
            <p:spPr>
              <a:xfrm>
                <a:off x="5290262" y="2766237"/>
                <a:ext cx="335593" cy="142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2" name="Group 101"/>
              <p:cNvGrpSpPr/>
              <p:nvPr/>
            </p:nvGrpSpPr>
            <p:grpSpPr>
              <a:xfrm>
                <a:off x="6413541" y="2631152"/>
                <a:ext cx="338313" cy="278152"/>
                <a:chOff x="7843706" y="2141238"/>
                <a:chExt cx="612397" cy="467738"/>
              </a:xfrm>
            </p:grpSpPr>
            <p:sp>
              <p:nvSpPr>
                <p:cNvPr id="105" name="Rectangle 104"/>
                <p:cNvSpPr/>
                <p:nvPr/>
              </p:nvSpPr>
              <p:spPr>
                <a:xfrm>
                  <a:off x="7851512" y="2141238"/>
                  <a:ext cx="604591" cy="467738"/>
                </a:xfrm>
                <a:prstGeom prst="rect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6" name="Freeform: Shape 105"/>
                <p:cNvSpPr/>
                <p:nvPr/>
              </p:nvSpPr>
              <p:spPr>
                <a:xfrm>
                  <a:off x="7843706" y="2254136"/>
                  <a:ext cx="612397" cy="237077"/>
                </a:xfrm>
                <a:custGeom>
                  <a:avLst/>
                  <a:gdLst>
                    <a:gd name="connsiteX0" fmla="*/ 0 w 612397"/>
                    <a:gd name="connsiteY0" fmla="*/ 229005 h 237077"/>
                    <a:gd name="connsiteX1" fmla="*/ 176169 w 612397"/>
                    <a:gd name="connsiteY1" fmla="*/ 229005 h 237077"/>
                    <a:gd name="connsiteX2" fmla="*/ 234892 w 612397"/>
                    <a:gd name="connsiteY2" fmla="*/ 145115 h 237077"/>
                    <a:gd name="connsiteX3" fmla="*/ 327171 w 612397"/>
                    <a:gd name="connsiteY3" fmla="*/ 19281 h 237077"/>
                    <a:gd name="connsiteX4" fmla="*/ 612397 w 612397"/>
                    <a:gd name="connsiteY4" fmla="*/ 2503 h 2370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12397" h="237077">
                      <a:moveTo>
                        <a:pt x="0" y="229005"/>
                      </a:moveTo>
                      <a:cubicBezTo>
                        <a:pt x="68510" y="235996"/>
                        <a:pt x="137020" y="242987"/>
                        <a:pt x="176169" y="229005"/>
                      </a:cubicBezTo>
                      <a:cubicBezTo>
                        <a:pt x="215318" y="215023"/>
                        <a:pt x="209725" y="180069"/>
                        <a:pt x="234892" y="145115"/>
                      </a:cubicBezTo>
                      <a:cubicBezTo>
                        <a:pt x="260059" y="110161"/>
                        <a:pt x="264254" y="43050"/>
                        <a:pt x="327171" y="19281"/>
                      </a:cubicBezTo>
                      <a:cubicBezTo>
                        <a:pt x="390088" y="-4488"/>
                        <a:pt x="501242" y="-993"/>
                        <a:pt x="612397" y="2503"/>
                      </a:cubicBezTo>
                    </a:path>
                  </a:pathLst>
                </a:custGeom>
                <a:noFill/>
                <a:ln w="381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03" name="Oval 102"/>
              <p:cNvSpPr/>
              <p:nvPr/>
            </p:nvSpPr>
            <p:spPr>
              <a:xfrm>
                <a:off x="7563821" y="2678550"/>
                <a:ext cx="166744" cy="161365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4" name="Straight Arrow Connector 103"/>
              <p:cNvCxnSpPr/>
              <p:nvPr/>
            </p:nvCxnSpPr>
            <p:spPr>
              <a:xfrm>
                <a:off x="7731562" y="2764129"/>
                <a:ext cx="300766" cy="421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7" name="Group 106"/>
            <p:cNvGrpSpPr/>
            <p:nvPr/>
          </p:nvGrpSpPr>
          <p:grpSpPr>
            <a:xfrm>
              <a:off x="3104959" y="4005769"/>
              <a:ext cx="2742066" cy="278152"/>
              <a:chOff x="5290262" y="2631152"/>
              <a:chExt cx="2742066" cy="278152"/>
            </a:xfrm>
          </p:grpSpPr>
          <p:sp>
            <p:nvSpPr>
              <p:cNvPr id="108" name="Oval 107"/>
              <p:cNvSpPr/>
              <p:nvPr/>
            </p:nvSpPr>
            <p:spPr>
              <a:xfrm>
                <a:off x="5630167" y="2678550"/>
                <a:ext cx="166744" cy="161365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9" name="Straight Arrow Connector 108"/>
              <p:cNvCxnSpPr>
                <a:stCxn id="108" idx="6"/>
              </p:cNvCxnSpPr>
              <p:nvPr/>
            </p:nvCxnSpPr>
            <p:spPr>
              <a:xfrm>
                <a:off x="5796911" y="2759233"/>
                <a:ext cx="614474" cy="278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Arrow Connector 109"/>
              <p:cNvCxnSpPr/>
              <p:nvPr/>
            </p:nvCxnSpPr>
            <p:spPr>
              <a:xfrm flipV="1">
                <a:off x="6751854" y="2759232"/>
                <a:ext cx="802304" cy="242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Arrow Connector 110"/>
              <p:cNvCxnSpPr/>
              <p:nvPr/>
            </p:nvCxnSpPr>
            <p:spPr>
              <a:xfrm>
                <a:off x="5290262" y="2766237"/>
                <a:ext cx="335593" cy="142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12" name="Group 111"/>
              <p:cNvGrpSpPr/>
              <p:nvPr/>
            </p:nvGrpSpPr>
            <p:grpSpPr>
              <a:xfrm>
                <a:off x="6413541" y="2631152"/>
                <a:ext cx="338313" cy="278152"/>
                <a:chOff x="7843706" y="2141238"/>
                <a:chExt cx="612397" cy="467738"/>
              </a:xfrm>
            </p:grpSpPr>
            <p:sp>
              <p:nvSpPr>
                <p:cNvPr id="115" name="Rectangle 114"/>
                <p:cNvSpPr/>
                <p:nvPr/>
              </p:nvSpPr>
              <p:spPr>
                <a:xfrm>
                  <a:off x="7851512" y="2141238"/>
                  <a:ext cx="604591" cy="467738"/>
                </a:xfrm>
                <a:prstGeom prst="rect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6" name="Freeform: Shape 115"/>
                <p:cNvSpPr/>
                <p:nvPr/>
              </p:nvSpPr>
              <p:spPr>
                <a:xfrm>
                  <a:off x="7843706" y="2254136"/>
                  <a:ext cx="612397" cy="237077"/>
                </a:xfrm>
                <a:custGeom>
                  <a:avLst/>
                  <a:gdLst>
                    <a:gd name="connsiteX0" fmla="*/ 0 w 612397"/>
                    <a:gd name="connsiteY0" fmla="*/ 229005 h 237077"/>
                    <a:gd name="connsiteX1" fmla="*/ 176169 w 612397"/>
                    <a:gd name="connsiteY1" fmla="*/ 229005 h 237077"/>
                    <a:gd name="connsiteX2" fmla="*/ 234892 w 612397"/>
                    <a:gd name="connsiteY2" fmla="*/ 145115 h 237077"/>
                    <a:gd name="connsiteX3" fmla="*/ 327171 w 612397"/>
                    <a:gd name="connsiteY3" fmla="*/ 19281 h 237077"/>
                    <a:gd name="connsiteX4" fmla="*/ 612397 w 612397"/>
                    <a:gd name="connsiteY4" fmla="*/ 2503 h 2370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12397" h="237077">
                      <a:moveTo>
                        <a:pt x="0" y="229005"/>
                      </a:moveTo>
                      <a:cubicBezTo>
                        <a:pt x="68510" y="235996"/>
                        <a:pt x="137020" y="242987"/>
                        <a:pt x="176169" y="229005"/>
                      </a:cubicBezTo>
                      <a:cubicBezTo>
                        <a:pt x="215318" y="215023"/>
                        <a:pt x="209725" y="180069"/>
                        <a:pt x="234892" y="145115"/>
                      </a:cubicBezTo>
                      <a:cubicBezTo>
                        <a:pt x="260059" y="110161"/>
                        <a:pt x="264254" y="43050"/>
                        <a:pt x="327171" y="19281"/>
                      </a:cubicBezTo>
                      <a:cubicBezTo>
                        <a:pt x="390088" y="-4488"/>
                        <a:pt x="501242" y="-993"/>
                        <a:pt x="612397" y="2503"/>
                      </a:cubicBezTo>
                    </a:path>
                  </a:pathLst>
                </a:custGeom>
                <a:noFill/>
                <a:ln w="381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13" name="Oval 112"/>
              <p:cNvSpPr/>
              <p:nvPr/>
            </p:nvSpPr>
            <p:spPr>
              <a:xfrm>
                <a:off x="7563821" y="2678550"/>
                <a:ext cx="166744" cy="161365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4" name="Straight Arrow Connector 113"/>
              <p:cNvCxnSpPr/>
              <p:nvPr/>
            </p:nvCxnSpPr>
            <p:spPr>
              <a:xfrm>
                <a:off x="7731562" y="2764129"/>
                <a:ext cx="300766" cy="421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7" name="Group 116"/>
            <p:cNvGrpSpPr/>
            <p:nvPr/>
          </p:nvGrpSpPr>
          <p:grpSpPr>
            <a:xfrm>
              <a:off x="3094528" y="4373435"/>
              <a:ext cx="2742066" cy="278152"/>
              <a:chOff x="5290262" y="2631152"/>
              <a:chExt cx="2742066" cy="278152"/>
            </a:xfrm>
          </p:grpSpPr>
          <p:sp>
            <p:nvSpPr>
              <p:cNvPr id="118" name="Oval 117"/>
              <p:cNvSpPr/>
              <p:nvPr/>
            </p:nvSpPr>
            <p:spPr>
              <a:xfrm>
                <a:off x="5630167" y="2678550"/>
                <a:ext cx="166744" cy="161365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9" name="Straight Arrow Connector 118"/>
              <p:cNvCxnSpPr>
                <a:stCxn id="118" idx="6"/>
              </p:cNvCxnSpPr>
              <p:nvPr/>
            </p:nvCxnSpPr>
            <p:spPr>
              <a:xfrm>
                <a:off x="5796911" y="2759233"/>
                <a:ext cx="614474" cy="278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Arrow Connector 119"/>
              <p:cNvCxnSpPr/>
              <p:nvPr/>
            </p:nvCxnSpPr>
            <p:spPr>
              <a:xfrm flipV="1">
                <a:off x="6751854" y="2759232"/>
                <a:ext cx="802304" cy="242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Arrow Connector 120"/>
              <p:cNvCxnSpPr/>
              <p:nvPr/>
            </p:nvCxnSpPr>
            <p:spPr>
              <a:xfrm>
                <a:off x="5290262" y="2766237"/>
                <a:ext cx="335593" cy="142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22" name="Group 121"/>
              <p:cNvGrpSpPr/>
              <p:nvPr/>
            </p:nvGrpSpPr>
            <p:grpSpPr>
              <a:xfrm>
                <a:off x="6413541" y="2631152"/>
                <a:ext cx="338313" cy="278152"/>
                <a:chOff x="7843706" y="2141238"/>
                <a:chExt cx="612397" cy="467738"/>
              </a:xfrm>
            </p:grpSpPr>
            <p:sp>
              <p:nvSpPr>
                <p:cNvPr id="125" name="Rectangle 124"/>
                <p:cNvSpPr/>
                <p:nvPr/>
              </p:nvSpPr>
              <p:spPr>
                <a:xfrm>
                  <a:off x="7851512" y="2141238"/>
                  <a:ext cx="604591" cy="467738"/>
                </a:xfrm>
                <a:prstGeom prst="rect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6" name="Freeform: Shape 125"/>
                <p:cNvSpPr/>
                <p:nvPr/>
              </p:nvSpPr>
              <p:spPr>
                <a:xfrm>
                  <a:off x="7843706" y="2254136"/>
                  <a:ext cx="612397" cy="237077"/>
                </a:xfrm>
                <a:custGeom>
                  <a:avLst/>
                  <a:gdLst>
                    <a:gd name="connsiteX0" fmla="*/ 0 w 612397"/>
                    <a:gd name="connsiteY0" fmla="*/ 229005 h 237077"/>
                    <a:gd name="connsiteX1" fmla="*/ 176169 w 612397"/>
                    <a:gd name="connsiteY1" fmla="*/ 229005 h 237077"/>
                    <a:gd name="connsiteX2" fmla="*/ 234892 w 612397"/>
                    <a:gd name="connsiteY2" fmla="*/ 145115 h 237077"/>
                    <a:gd name="connsiteX3" fmla="*/ 327171 w 612397"/>
                    <a:gd name="connsiteY3" fmla="*/ 19281 h 237077"/>
                    <a:gd name="connsiteX4" fmla="*/ 612397 w 612397"/>
                    <a:gd name="connsiteY4" fmla="*/ 2503 h 2370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12397" h="237077">
                      <a:moveTo>
                        <a:pt x="0" y="229005"/>
                      </a:moveTo>
                      <a:cubicBezTo>
                        <a:pt x="68510" y="235996"/>
                        <a:pt x="137020" y="242987"/>
                        <a:pt x="176169" y="229005"/>
                      </a:cubicBezTo>
                      <a:cubicBezTo>
                        <a:pt x="215318" y="215023"/>
                        <a:pt x="209725" y="180069"/>
                        <a:pt x="234892" y="145115"/>
                      </a:cubicBezTo>
                      <a:cubicBezTo>
                        <a:pt x="260059" y="110161"/>
                        <a:pt x="264254" y="43050"/>
                        <a:pt x="327171" y="19281"/>
                      </a:cubicBezTo>
                      <a:cubicBezTo>
                        <a:pt x="390088" y="-4488"/>
                        <a:pt x="501242" y="-993"/>
                        <a:pt x="612397" y="2503"/>
                      </a:cubicBezTo>
                    </a:path>
                  </a:pathLst>
                </a:custGeom>
                <a:noFill/>
                <a:ln w="381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23" name="Oval 122"/>
              <p:cNvSpPr/>
              <p:nvPr/>
            </p:nvSpPr>
            <p:spPr>
              <a:xfrm>
                <a:off x="7563821" y="2678550"/>
                <a:ext cx="166744" cy="161365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24" name="Straight Arrow Connector 123"/>
              <p:cNvCxnSpPr/>
              <p:nvPr/>
            </p:nvCxnSpPr>
            <p:spPr>
              <a:xfrm>
                <a:off x="7731562" y="2764129"/>
                <a:ext cx="300766" cy="421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7" name="TextBox 126"/>
                <p:cNvSpPr txBox="1"/>
                <p:nvPr/>
              </p:nvSpPr>
              <p:spPr>
                <a:xfrm>
                  <a:off x="5258442" y="2513413"/>
                  <a:ext cx="2016513" cy="67807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/>
                    <a:t>Linear map</a:t>
                  </a:r>
                  <a:br>
                    <a:rPr lang="en-US" dirty="0"/>
                  </a:b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𝑂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𝑂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𝑂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7" name="TextBox 12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58442" y="2513413"/>
                  <a:ext cx="2016513" cy="678071"/>
                </a:xfrm>
                <a:prstGeom prst="rect">
                  <a:avLst/>
                </a:prstGeom>
                <a:blipFill>
                  <a:blip r:embed="rId9"/>
                  <a:stretch>
                    <a:fillRect t="-446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28" name="Group 127"/>
            <p:cNvGrpSpPr/>
            <p:nvPr/>
          </p:nvGrpSpPr>
          <p:grpSpPr>
            <a:xfrm>
              <a:off x="6696804" y="3804982"/>
              <a:ext cx="2742066" cy="278152"/>
              <a:chOff x="5290262" y="2631152"/>
              <a:chExt cx="2742066" cy="278152"/>
            </a:xfrm>
          </p:grpSpPr>
          <p:sp>
            <p:nvSpPr>
              <p:cNvPr id="129" name="Oval 128"/>
              <p:cNvSpPr/>
              <p:nvPr/>
            </p:nvSpPr>
            <p:spPr>
              <a:xfrm>
                <a:off x="5630167" y="2678550"/>
                <a:ext cx="166744" cy="161365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0" name="Straight Arrow Connector 129"/>
              <p:cNvCxnSpPr>
                <a:stCxn id="129" idx="6"/>
              </p:cNvCxnSpPr>
              <p:nvPr/>
            </p:nvCxnSpPr>
            <p:spPr>
              <a:xfrm>
                <a:off x="5796911" y="2759233"/>
                <a:ext cx="614474" cy="278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Arrow Connector 130"/>
              <p:cNvCxnSpPr/>
              <p:nvPr/>
            </p:nvCxnSpPr>
            <p:spPr>
              <a:xfrm flipV="1">
                <a:off x="6751854" y="2759232"/>
                <a:ext cx="802304" cy="242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Arrow Connector 131"/>
              <p:cNvCxnSpPr/>
              <p:nvPr/>
            </p:nvCxnSpPr>
            <p:spPr>
              <a:xfrm>
                <a:off x="5290262" y="2766237"/>
                <a:ext cx="335593" cy="142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3" name="Group 132"/>
              <p:cNvGrpSpPr/>
              <p:nvPr/>
            </p:nvGrpSpPr>
            <p:grpSpPr>
              <a:xfrm>
                <a:off x="6413541" y="2631152"/>
                <a:ext cx="338313" cy="278152"/>
                <a:chOff x="7843706" y="2141238"/>
                <a:chExt cx="612397" cy="467738"/>
              </a:xfrm>
            </p:grpSpPr>
            <p:sp>
              <p:nvSpPr>
                <p:cNvPr id="136" name="Rectangle 135"/>
                <p:cNvSpPr/>
                <p:nvPr/>
              </p:nvSpPr>
              <p:spPr>
                <a:xfrm>
                  <a:off x="7851512" y="2141238"/>
                  <a:ext cx="604591" cy="467738"/>
                </a:xfrm>
                <a:prstGeom prst="rect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7" name="Freeform: Shape 136"/>
                <p:cNvSpPr/>
                <p:nvPr/>
              </p:nvSpPr>
              <p:spPr>
                <a:xfrm>
                  <a:off x="7843706" y="2254136"/>
                  <a:ext cx="612397" cy="237077"/>
                </a:xfrm>
                <a:custGeom>
                  <a:avLst/>
                  <a:gdLst>
                    <a:gd name="connsiteX0" fmla="*/ 0 w 612397"/>
                    <a:gd name="connsiteY0" fmla="*/ 229005 h 237077"/>
                    <a:gd name="connsiteX1" fmla="*/ 176169 w 612397"/>
                    <a:gd name="connsiteY1" fmla="*/ 229005 h 237077"/>
                    <a:gd name="connsiteX2" fmla="*/ 234892 w 612397"/>
                    <a:gd name="connsiteY2" fmla="*/ 145115 h 237077"/>
                    <a:gd name="connsiteX3" fmla="*/ 327171 w 612397"/>
                    <a:gd name="connsiteY3" fmla="*/ 19281 h 237077"/>
                    <a:gd name="connsiteX4" fmla="*/ 612397 w 612397"/>
                    <a:gd name="connsiteY4" fmla="*/ 2503 h 2370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12397" h="237077">
                      <a:moveTo>
                        <a:pt x="0" y="229005"/>
                      </a:moveTo>
                      <a:cubicBezTo>
                        <a:pt x="68510" y="235996"/>
                        <a:pt x="137020" y="242987"/>
                        <a:pt x="176169" y="229005"/>
                      </a:cubicBezTo>
                      <a:cubicBezTo>
                        <a:pt x="215318" y="215023"/>
                        <a:pt x="209725" y="180069"/>
                        <a:pt x="234892" y="145115"/>
                      </a:cubicBezTo>
                      <a:cubicBezTo>
                        <a:pt x="260059" y="110161"/>
                        <a:pt x="264254" y="43050"/>
                        <a:pt x="327171" y="19281"/>
                      </a:cubicBezTo>
                      <a:cubicBezTo>
                        <a:pt x="390088" y="-4488"/>
                        <a:pt x="501242" y="-993"/>
                        <a:pt x="612397" y="2503"/>
                      </a:cubicBezTo>
                    </a:path>
                  </a:pathLst>
                </a:custGeom>
                <a:noFill/>
                <a:ln w="381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34" name="Oval 133"/>
              <p:cNvSpPr/>
              <p:nvPr/>
            </p:nvSpPr>
            <p:spPr>
              <a:xfrm>
                <a:off x="7563821" y="2678550"/>
                <a:ext cx="166744" cy="161365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5" name="Straight Arrow Connector 134"/>
              <p:cNvCxnSpPr/>
              <p:nvPr/>
            </p:nvCxnSpPr>
            <p:spPr>
              <a:xfrm>
                <a:off x="7731562" y="2764129"/>
                <a:ext cx="300766" cy="421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8" name="TextBox 137"/>
                <p:cNvSpPr txBox="1"/>
                <p:nvPr/>
              </p:nvSpPr>
              <p:spPr>
                <a:xfrm>
                  <a:off x="8873445" y="4071241"/>
                  <a:ext cx="52732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𝑂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8" name="TextBox 13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73445" y="4071241"/>
                  <a:ext cx="527324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9" name="TextBox 138"/>
                <p:cNvSpPr txBox="1"/>
                <p:nvPr/>
              </p:nvSpPr>
              <p:spPr>
                <a:xfrm>
                  <a:off x="6901740" y="4072907"/>
                  <a:ext cx="49686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𝑂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9" name="TextBox 13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01740" y="4072907"/>
                  <a:ext cx="496866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0" name="TextBox 139"/>
                <p:cNvSpPr txBox="1"/>
                <p:nvPr/>
              </p:nvSpPr>
              <p:spPr>
                <a:xfrm>
                  <a:off x="7474959" y="2899525"/>
                  <a:ext cx="933269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Sigmoid</a:t>
                  </a:r>
                  <a:br>
                    <a:rPr lang="en-US" dirty="0"/>
                  </a:br>
                  <a:r>
                    <a:rPr lang="en-US" dirty="0"/>
                    <a:t> </a:t>
                  </a:r>
                  <a14:m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0" name="TextBox 13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74959" y="2899525"/>
                  <a:ext cx="933269" cy="646331"/>
                </a:xfrm>
                <a:prstGeom prst="rect">
                  <a:avLst/>
                </a:prstGeom>
                <a:blipFill>
                  <a:blip r:embed="rId12"/>
                  <a:stretch>
                    <a:fillRect l="-5229" t="-5660" r="-5882" b="-660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7" name="Right Brace 26"/>
            <p:cNvSpPr/>
            <p:nvPr/>
          </p:nvSpPr>
          <p:spPr>
            <a:xfrm rot="5400000">
              <a:off x="3259729" y="3946828"/>
              <a:ext cx="477925" cy="2689600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TextBox 140"/>
            <p:cNvSpPr txBox="1"/>
            <p:nvPr/>
          </p:nvSpPr>
          <p:spPr>
            <a:xfrm>
              <a:off x="6303779" y="5611728"/>
              <a:ext cx="16854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Output layer</a:t>
              </a:r>
            </a:p>
          </p:txBody>
        </p:sp>
        <p:sp>
          <p:nvSpPr>
            <p:cNvPr id="142" name="Right Brace 141"/>
            <p:cNvSpPr/>
            <p:nvPr/>
          </p:nvSpPr>
          <p:spPr>
            <a:xfrm rot="5400000">
              <a:off x="6896095" y="3861755"/>
              <a:ext cx="477925" cy="2878421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2594268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997F0E-5720-418F-B822-0C30BFC4E5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24BA9A2-275F-4574-9B23-60A04B14EC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01696" y="1856486"/>
            <a:ext cx="7448933" cy="369589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733150-11F6-4A0A-ABBE-6BC7DA1A7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073852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82D27-B5E4-422B-9DBB-74851C8488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5735F0D-AC90-4375-B3FC-1249F18207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11222" y="1824735"/>
            <a:ext cx="7429882" cy="375939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FF3B2A-CC98-43E6-A066-E5C3B01C8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678673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2209FC-8791-4F06-BF08-F408B2C51B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2144BB8-9622-45B8-A9E6-D8E964248F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88996" y="1843786"/>
            <a:ext cx="7474334" cy="372129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475D97-EDEE-4A02-A1F8-683AED0436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460191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761E6-36E4-44D7-80CE-6D3AC3265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12CE7B0-D15F-41FB-BBAA-77D0679E1A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73120" y="1824735"/>
            <a:ext cx="7506086" cy="375939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AC5DA2-94CB-4AC7-A7F2-4C0D55866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769230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58CD95-AAA2-4541-88F6-F61D56EB7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95D57FA-B70F-45E3-8763-C40407F9F2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08047" y="1808859"/>
            <a:ext cx="7436232" cy="379114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9FB72E-253B-47D2-AEC0-B4BC0E3D17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497514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9619D-B803-4884-8188-B71C8589C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D419FAB-0639-4B49-A8F6-C04D3E57CF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82645" y="1846961"/>
            <a:ext cx="7487035" cy="371494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E35847-A3CF-4C6B-8A62-D422465A73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469640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67891-4BE4-4519-9320-B84F3D1BB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BFDFB69-887D-43ED-9AE7-8F915FC12E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79470" y="1843786"/>
            <a:ext cx="7493385" cy="372129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6DCF89-3C77-4738-9B5A-EFF9B135E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240438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771A7-B048-4C33-ADD8-0D4E1320DF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7FC001B-3A73-459C-AA31-9C985F8DAA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08047" y="1862837"/>
            <a:ext cx="7436232" cy="368318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548E29-FAB9-422D-BB4A-C8B7F284F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87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058585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B4D62A-EDC9-4941-B74C-5DFF329E9F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7DF29EC-7BC5-4102-889A-BA5942A0A9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17572" y="1853311"/>
            <a:ext cx="7417181" cy="370224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DCE67E-94F1-46EB-AE24-0E858AF6BD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705222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A40C7-777C-4558-A34E-6BF6648C0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Implementation: forward/backward API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38B38E5-39CB-4B83-A538-09CDE8904CF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037180" y="1584448"/>
            <a:ext cx="7572501" cy="4458773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0AFBAF8-E024-4B1A-B1C7-024AD8A2B3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933111" y="1793768"/>
            <a:ext cx="2838412" cy="125551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Graph or net object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Rough Pseudo code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ECEF8B-C4CE-450D-B85B-EA6FF7938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17656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the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Model in matrix form:</a:t>
                </a:r>
              </a:p>
              <a:p>
                <a:pPr lvl="1"/>
                <a:r>
                  <a:rPr lang="en-US" dirty="0"/>
                  <a:t>Hidden layer: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en-US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  </a:t>
                </a:r>
              </a:p>
              <a:p>
                <a:pPr lvl="1"/>
                <a:r>
                  <a:rPr lang="en-US" dirty="0"/>
                  <a:t>Output layer: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𝑂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𝑂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𝑂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𝑂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𝑂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    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b="0" dirty="0">
                    <a:latin typeface="Cambria Math" panose="02040503050406030204" pitchFamily="18" charset="0"/>
                  </a:rPr>
                  <a:t>:  Linear output from final stage</a:t>
                </a:r>
              </a:p>
              <a:p>
                <a:pPr lvl="1"/>
                <a:r>
                  <a:rPr lang="en-US" b="0" dirty="0"/>
                  <a:t>Parameters: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𝑂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𝑂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Get training data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=1,…,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US" dirty="0"/>
              </a:p>
              <a:p>
                <a:r>
                  <a:rPr lang="en-US" dirty="0"/>
                  <a:t>Define loss function: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≔−</m:t>
                    </m:r>
                    <m:nary>
                      <m:naryPr>
                        <m:chr m:val="∑"/>
                        <m:limLoc m:val="subSup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ln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endParaRPr lang="en-US" b="0" dirty="0"/>
              </a:p>
              <a:p>
                <a:r>
                  <a:rPr lang="en-US" dirty="0"/>
                  <a:t>Pick parameters to minimize loss:  </a:t>
                </a:r>
                <a:br>
                  <a:rPr lang="en-US" dirty="0"/>
                </a:b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arg</m:t>
                        </m:r>
                      </m:fName>
                      <m:e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min</m:t>
                                </m:r>
                              </m:e>
                              <m:li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lim>
                            </m:limLow>
                          </m:fNam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e>
                    </m:func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Will discuss how to do this minimization later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021101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522003-C89E-4C2D-8C9A-54D8F7CB2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Implementation: forward/backward API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6A126F1-AB64-4663-A774-6353519D8E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79648" y="1781090"/>
            <a:ext cx="8755022" cy="3900306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ADE239-3790-44FA-97FB-6BCB9CB878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90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114048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12B66-7B61-4739-9A8E-26FCC87784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Implementation: forward/backward API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250E743-416F-4903-A92B-B9182185E7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2854" y="1816484"/>
            <a:ext cx="8893768" cy="3939318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7D616-2D39-42C8-86CB-384A86DA4F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91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501220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B4A5DE2-5530-4FC0-BCDA-D733C9E936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Implementation: Forward/backward API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B42CA16-6667-4C07-97F2-7EAB516CB8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30071" y="1852710"/>
            <a:ext cx="8799090" cy="3919938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2D2D20-4760-4EDA-900B-75D04D78E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92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470466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D802CA-F327-A940-A41A-B42AEB538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Regularization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A6187A2-D4A8-3A4F-96B3-648F212D699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To avoid the weights get too large, can add a penalty term explicitly, with regularization level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endParaRPr lang="en-US" dirty="0"/>
              </a:p>
              <a:p>
                <a:r>
                  <a:rPr lang="en-US" dirty="0"/>
                  <a:t>Ridge penalty </a:t>
                </a:r>
              </a:p>
              <a:p>
                <a:pPr marL="201168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𝐻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𝑂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𝐻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𝑂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nary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Total loss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𝑟𝑒𝑔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Change in gradient calculation</a:t>
                </a:r>
              </a:p>
              <a:p>
                <a:r>
                  <a:rPr lang="en-US" dirty="0"/>
                  <a:t>Typically used regularization (see </a:t>
                </a:r>
                <a:r>
                  <a:rPr lang="en-US" dirty="0" err="1"/>
                  <a:t>Lec</a:t>
                </a:r>
                <a:r>
                  <a:rPr lang="en-US" dirty="0"/>
                  <a:t> 5)</a:t>
                </a:r>
              </a:p>
              <a:p>
                <a:pPr lvl="1"/>
                <a:r>
                  <a:rPr lang="en-US" dirty="0"/>
                  <a:t>L2 = Ridge: Shrink the sizes of weights</a:t>
                </a:r>
              </a:p>
              <a:p>
                <a:pPr lvl="1"/>
                <a:r>
                  <a:rPr lang="en-US" dirty="0"/>
                  <a:t>L1: Lasso: Prefer sparse set of weights (some are zero)</a:t>
                </a:r>
              </a:p>
              <a:p>
                <a:pPr lvl="1"/>
                <a:r>
                  <a:rPr lang="en-US" dirty="0"/>
                  <a:t>L1-L2: use a combination of both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A6187A2-D4A8-3A4F-96B3-648F212D699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AB25A8-400C-5040-88D8-96AD6DEA3D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93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714668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98D143-055C-284E-8798-67DC9F81F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Regularization in </a:t>
            </a:r>
            <a:r>
              <a:rPr lang="en-US" dirty="0" err="1"/>
              <a:t>Keras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EDBA620-8903-FF49-8F66-B210AC832D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36261" y="1482002"/>
            <a:ext cx="7072478" cy="460354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F1E4B7-4447-E441-AF6E-AD4DCEBEC0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94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050A68-8A46-D846-8AB7-ECD471C32483}"/>
              </a:ext>
            </a:extLst>
          </p:cNvPr>
          <p:cNvSpPr txBox="1"/>
          <p:nvPr/>
        </p:nvSpPr>
        <p:spPr>
          <a:xfrm>
            <a:off x="7926344" y="1747777"/>
            <a:ext cx="322933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Activity regularization tries to make the output at each layer small or sparse.</a:t>
            </a:r>
          </a:p>
          <a:p>
            <a:endParaRPr lang="en-US" dirty="0"/>
          </a:p>
          <a:p>
            <a:r>
              <a:rPr lang="en-US" dirty="0"/>
              <a:t>Kernel regularization punishes the output of the network. </a:t>
            </a:r>
          </a:p>
        </p:txBody>
      </p:sp>
    </p:spTree>
    <p:extLst>
      <p:ext uri="{BB962C8B-B14F-4D97-AF65-F5344CB8AC3E}">
        <p14:creationId xmlns:p14="http://schemas.microsoft.com/office/powerpoint/2010/main" val="155580714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68482B-DCE0-4FA3-9EB2-B09CC9CF2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Dropout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28EB6F8-F7AC-401D-9C92-D896848B1D2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096963" y="1953452"/>
            <a:ext cx="4938712" cy="3808346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11BF470-F1EF-4B4A-B9D8-C47A01FC7E5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Regularization technique proposed by Srivastava, et al 2014. </a:t>
            </a:r>
          </a:p>
          <a:p>
            <a:r>
              <a:rPr lang="en-US" dirty="0"/>
              <a:t>Randomly selected non output units are ignored during training. They are “dropped out” randomly on both the forward and backward pass. </a:t>
            </a:r>
          </a:p>
          <a:p>
            <a:r>
              <a:rPr lang="en-US" dirty="0"/>
              <a:t>Since some neurons are dropped, neighbors pickup the slack. This results in multiple representations being learned by the network. </a:t>
            </a:r>
          </a:p>
          <a:p>
            <a:r>
              <a:rPr lang="en-US" dirty="0"/>
              <a:t>This results in a network that is less sensitive to specific weights and is able to better generalize.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291B4A-CE10-4EE8-9ECB-B2C5F1F9C1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95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A5372F-8705-4470-8476-D4E4F5883ECB}"/>
              </a:ext>
            </a:extLst>
          </p:cNvPr>
          <p:cNvSpPr txBox="1"/>
          <p:nvPr/>
        </p:nvSpPr>
        <p:spPr>
          <a:xfrm>
            <a:off x="316560" y="5210978"/>
            <a:ext cx="345671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 Credit:</a:t>
            </a:r>
          </a:p>
          <a:p>
            <a:r>
              <a:rPr lang="en-US" dirty="0"/>
              <a:t>Goodfellow, </a:t>
            </a:r>
            <a:r>
              <a:rPr lang="en-US" dirty="0" err="1"/>
              <a:t>Bengio</a:t>
            </a:r>
            <a:r>
              <a:rPr lang="en-US" dirty="0"/>
              <a:t>, and Courville. </a:t>
            </a:r>
          </a:p>
          <a:p>
            <a:r>
              <a:rPr lang="en-US" dirty="0"/>
              <a:t>Deep Learning. 2016</a:t>
            </a:r>
          </a:p>
        </p:txBody>
      </p:sp>
    </p:spTree>
    <p:extLst>
      <p:ext uri="{BB962C8B-B14F-4D97-AF65-F5344CB8AC3E}">
        <p14:creationId xmlns:p14="http://schemas.microsoft.com/office/powerpoint/2010/main" val="29980788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869FA-86DB-42D6-B243-4F1C8123B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dropout on the input layer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1F3B480-0D06-4281-8285-D04ED7E756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5482" y="2216191"/>
            <a:ext cx="10193451" cy="294678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ED8A3D-DA75-465B-8083-B9449B412A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96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054636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A93E2-DF66-4E37-8C5D-1E067B491F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Usind</a:t>
            </a:r>
            <a:r>
              <a:rPr lang="en-US" dirty="0"/>
              <a:t> dropout on Hidden Layers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F299D57-13BB-4574-B16C-F80261CCE3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08864" y="1870629"/>
            <a:ext cx="10009572" cy="312551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6A8A34-57F1-463F-BC24-0A4BA4F6A2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97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478970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CBA6E2-A956-4A48-9F15-538E385979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Choice of network parameters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04E954-FA7B-2D4A-9C3F-20E16F4FAC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Number of layers (typically not more than 2)</a:t>
            </a:r>
          </a:p>
          <a:p>
            <a:r>
              <a:rPr lang="en-US" dirty="0"/>
              <a:t>Number of hidden units in the hidden layer</a:t>
            </a:r>
          </a:p>
          <a:p>
            <a:r>
              <a:rPr lang="en-US" dirty="0"/>
              <a:t>Regularization level</a:t>
            </a:r>
          </a:p>
          <a:p>
            <a:r>
              <a:rPr lang="en-US" dirty="0"/>
              <a:t>Learning rate </a:t>
            </a:r>
          </a:p>
          <a:p>
            <a:r>
              <a:rPr lang="en-US" dirty="0"/>
              <a:t>Determined by maximizing the cross validation error through typically exhaustive search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DB07DC-882F-7F48-96B7-027CB64EC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98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285015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A2772-5392-465D-9242-BACB8B94E9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AE0AD6-4361-4A96-8750-56F4A3B5F3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Mathematically describe a neural network with a single hidden layer</a:t>
            </a:r>
          </a:p>
          <a:p>
            <a:pPr lvl="1"/>
            <a:r>
              <a:rPr lang="en-US" dirty="0"/>
              <a:t>Describe mappings for the hidden and output units</a:t>
            </a:r>
          </a:p>
          <a:p>
            <a:r>
              <a:rPr lang="en-US" dirty="0"/>
              <a:t>Manually compute output regions for very simple networks</a:t>
            </a:r>
          </a:p>
          <a:p>
            <a:r>
              <a:rPr lang="en-US" dirty="0"/>
              <a:t>Select the loss function based on the problem type</a:t>
            </a:r>
          </a:p>
          <a:p>
            <a:r>
              <a:rPr lang="en-US" dirty="0"/>
              <a:t>Build and train a simple neural network in </a:t>
            </a:r>
            <a:r>
              <a:rPr lang="en-US" dirty="0" err="1"/>
              <a:t>Keras</a:t>
            </a:r>
            <a:endParaRPr lang="en-US" dirty="0"/>
          </a:p>
          <a:p>
            <a:r>
              <a:rPr lang="en-US" dirty="0"/>
              <a:t>Write the formulas for gradients using backpropagation</a:t>
            </a:r>
          </a:p>
          <a:p>
            <a:r>
              <a:rPr lang="en-US" dirty="0"/>
              <a:t>Describe mini-batches in stochastic gradient descent</a:t>
            </a:r>
          </a:p>
          <a:p>
            <a:r>
              <a:rPr lang="en-US" dirty="0"/>
              <a:t>Importance of regularization</a:t>
            </a:r>
          </a:p>
          <a:p>
            <a:r>
              <a:rPr lang="en-US" dirty="0" err="1"/>
              <a:t>Hyperparameter</a:t>
            </a:r>
            <a:r>
              <a:rPr lang="en-US" dirty="0"/>
              <a:t> optimization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FD2A3B-D3C5-4250-8531-9A37EAF33C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99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904319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Violet II">
      <a:dk1>
        <a:sysClr val="windowText" lastClr="000000"/>
      </a:dk1>
      <a:lt1>
        <a:sysClr val="window" lastClr="FFFFFF"/>
      </a:lt1>
      <a:dk2>
        <a:srgbClr val="632E62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02006FA4-1611-4B07-AF7F-85CF6D20EB3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44990</TotalTime>
  <Words>3701</Words>
  <Application>Microsoft Office PowerPoint</Application>
  <PresentationFormat>Widescreen</PresentationFormat>
  <Paragraphs>856</Paragraphs>
  <Slides>113</Slides>
  <Notes>65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113</vt:i4>
      </vt:variant>
    </vt:vector>
  </HeadingPairs>
  <TitlesOfParts>
    <vt:vector size="118" baseType="lpstr">
      <vt:lpstr>Arial</vt:lpstr>
      <vt:lpstr>Calibri</vt:lpstr>
      <vt:lpstr>Cambria Math</vt:lpstr>
      <vt:lpstr>Wingdings</vt:lpstr>
      <vt:lpstr>Retrospect</vt:lpstr>
      <vt:lpstr>Unit 9  Neural Networks</vt:lpstr>
      <vt:lpstr>Learning Objectives</vt:lpstr>
      <vt:lpstr>Outline</vt:lpstr>
      <vt:lpstr>Most Datasets are not Linearly Separable</vt:lpstr>
      <vt:lpstr>From Linear to Nonlinear</vt:lpstr>
      <vt:lpstr>Step 1 Outputs and Step 2 Outputs</vt:lpstr>
      <vt:lpstr>A Possible Two Stage Classifier</vt:lpstr>
      <vt:lpstr>Model Block Diagram</vt:lpstr>
      <vt:lpstr>Training the Model</vt:lpstr>
      <vt:lpstr>Results</vt:lpstr>
      <vt:lpstr>Hidden Layer outputs and final outputs</vt:lpstr>
      <vt:lpstr>Outline</vt:lpstr>
      <vt:lpstr>General Structure</vt:lpstr>
      <vt:lpstr>General Neural Net Block Diagram</vt:lpstr>
      <vt:lpstr>Terminology</vt:lpstr>
      <vt:lpstr>Response Map or Output Activation</vt:lpstr>
      <vt:lpstr>Hidden Activation Function</vt:lpstr>
      <vt:lpstr>Number of Parameters</vt:lpstr>
      <vt:lpstr>Inspiration from Biology</vt:lpstr>
      <vt:lpstr>History</vt:lpstr>
      <vt:lpstr>Outline</vt:lpstr>
      <vt:lpstr>Training a Neural Network</vt:lpstr>
      <vt:lpstr>Note on Indexing</vt:lpstr>
      <vt:lpstr>Selecting the Right Loss Function</vt:lpstr>
      <vt:lpstr>Outline</vt:lpstr>
      <vt:lpstr>Problems with Standard Gradient Descent</vt:lpstr>
      <vt:lpstr>Stochastic Gradient Descent</vt:lpstr>
      <vt:lpstr>SGD Theory (Advanced)</vt:lpstr>
      <vt:lpstr>SGD Practical Issues</vt:lpstr>
      <vt:lpstr>Outline</vt:lpstr>
      <vt:lpstr>Deep Learning Zoo</vt:lpstr>
      <vt:lpstr>Keras Package  Python Deep Learning Library</vt:lpstr>
      <vt:lpstr>Keras Recipe</vt:lpstr>
      <vt:lpstr>Synthetic Data Example</vt:lpstr>
      <vt:lpstr>Step 0:  Import the Packages</vt:lpstr>
      <vt:lpstr>Step 1:  Define Model</vt:lpstr>
      <vt:lpstr>Step 1:  Continued</vt:lpstr>
      <vt:lpstr>Step 2, 3:  Select an Optimizer &amp; Compile</vt:lpstr>
      <vt:lpstr>Step 4:  Fit the Model</vt:lpstr>
      <vt:lpstr>Fitting the Model with Many Epochs</vt:lpstr>
      <vt:lpstr>Performance vs Epoch</vt:lpstr>
      <vt:lpstr>Step 5.  Visualizing the Decision Regions</vt:lpstr>
      <vt:lpstr>Visualizing the Hidden Layers</vt:lpstr>
      <vt:lpstr>In-Class Exercise</vt:lpstr>
      <vt:lpstr>Outline</vt:lpstr>
      <vt:lpstr>Recap:  MNIST data </vt:lpstr>
      <vt:lpstr>Simple MNIST Neural Network</vt:lpstr>
      <vt:lpstr>Fitting the Model</vt:lpstr>
      <vt:lpstr>Training and Validation Accuracy</vt:lpstr>
      <vt:lpstr>Outline</vt:lpstr>
      <vt:lpstr>Stochastic Gradient Descent</vt:lpstr>
      <vt:lpstr>Gradients with Multiple Parameters</vt:lpstr>
      <vt:lpstr>Computation Graph &amp; Forward Pass</vt:lpstr>
      <vt:lpstr>Back-Propagation Example 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 general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Example 2: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Implementation</vt:lpstr>
      <vt:lpstr>Implementation: forward/backward API</vt:lpstr>
      <vt:lpstr>Implementation: forward/backward API</vt:lpstr>
      <vt:lpstr>Implementation: forward/backward API</vt:lpstr>
      <vt:lpstr>Implementation: Forward/backward API</vt:lpstr>
      <vt:lpstr>Regularization</vt:lpstr>
      <vt:lpstr>Regularization in Keras</vt:lpstr>
      <vt:lpstr>Dropout </vt:lpstr>
      <vt:lpstr>Using dropout on the input layer</vt:lpstr>
      <vt:lpstr>Usind dropout on Hidden Layers</vt:lpstr>
      <vt:lpstr>Choice of network parameters</vt:lpstr>
      <vt:lpstr>Learning Objectives</vt:lpstr>
      <vt:lpstr>Lab for this unit</vt:lpstr>
      <vt:lpstr>Back up slides</vt:lpstr>
      <vt:lpstr>Loss Function:  Regression</vt:lpstr>
      <vt:lpstr>Loss Function:  Binary Classification</vt:lpstr>
      <vt:lpstr>Loss Function:  Multi-Class Classification 1</vt:lpstr>
      <vt:lpstr>Loss Function:  Multi-Class Classification 2</vt:lpstr>
      <vt:lpstr>Back-Propagation on A Two Node Graph</vt:lpstr>
      <vt:lpstr>Back-Prop on a General Computation Graph</vt:lpstr>
      <vt:lpstr>Back-Propagation Example (Part 1)</vt:lpstr>
      <vt:lpstr>Back-Propagation Example (Part 2)</vt:lpstr>
      <vt:lpstr>Back-Propagation Example (Part 3)</vt:lpstr>
      <vt:lpstr>Back-Propagation Example (Part 4,…)</vt:lpstr>
      <vt:lpstr>Initialization and Data Normalization </vt:lpstr>
      <vt:lpstr>Forward Pass Example in Numpy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Sundeep Rangan</dc:creator>
  <cp:lastModifiedBy>Gustavo Sandoval</cp:lastModifiedBy>
  <cp:revision>721</cp:revision>
  <cp:lastPrinted>2016-11-01T14:44:54Z</cp:lastPrinted>
  <dcterms:created xsi:type="dcterms:W3CDTF">2015-03-22T11:15:32Z</dcterms:created>
  <dcterms:modified xsi:type="dcterms:W3CDTF">2019-11-14T05:26:34Z</dcterms:modified>
</cp:coreProperties>
</file>